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65" r:id="rId3"/>
    <p:sldId id="318" r:id="rId4"/>
    <p:sldId id="284" r:id="rId5"/>
    <p:sldId id="316" r:id="rId6"/>
    <p:sldId id="269" r:id="rId7"/>
    <p:sldId id="287" r:id="rId8"/>
    <p:sldId id="310" r:id="rId9"/>
    <p:sldId id="311" r:id="rId10"/>
    <p:sldId id="312" r:id="rId11"/>
    <p:sldId id="313" r:id="rId12"/>
    <p:sldId id="314" r:id="rId13"/>
    <p:sldId id="315" r:id="rId14"/>
    <p:sldId id="322" r:id="rId15"/>
    <p:sldId id="320" r:id="rId16"/>
    <p:sldId id="299" r:id="rId17"/>
    <p:sldId id="291" r:id="rId18"/>
    <p:sldId id="319" r:id="rId19"/>
    <p:sldId id="298" r:id="rId20"/>
    <p:sldId id="321" r:id="rId21"/>
    <p:sldId id="289" r:id="rId22"/>
    <p:sldId id="293" r:id="rId23"/>
    <p:sldId id="329" r:id="rId24"/>
    <p:sldId id="331" r:id="rId25"/>
    <p:sldId id="325" r:id="rId26"/>
    <p:sldId id="333" r:id="rId27"/>
    <p:sldId id="326" r:id="rId28"/>
    <p:sldId id="308" r:id="rId29"/>
    <p:sldId id="334" r:id="rId30"/>
    <p:sldId id="332" r:id="rId31"/>
    <p:sldId id="278" r:id="rId32"/>
    <p:sldId id="32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94D"/>
    <a:srgbClr val="B0886A"/>
    <a:srgbClr val="FFFFFF"/>
    <a:srgbClr val="1B1925"/>
    <a:srgbClr val="BFBFBF"/>
    <a:srgbClr val="131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86801" autoAdjust="0"/>
  </p:normalViewPr>
  <p:slideViewPr>
    <p:cSldViewPr snapToGrid="0">
      <p:cViewPr varScale="1">
        <p:scale>
          <a:sx n="99" d="100"/>
          <a:sy n="99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191FE-9527-4FC4-9083-2B6FB5AF1A2B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B5EFE-099E-4597-B70C-FF37CD04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8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860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3555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208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998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191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125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505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716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8471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96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915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1121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662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39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07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172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661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064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37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013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01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164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324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09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09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091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0289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729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62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F3BAB-62F3-66D0-A57E-260911875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E8485C-43C6-D717-6C53-DF2F848B4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F7846B-E62A-E7C2-95E3-1BF88C29D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2C2DE5-92EB-3F7F-5E9A-02F746CA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0C46B-AB33-2147-6CD0-F8D3AD09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399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D3F7E-FD2F-C655-1673-18792C4C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DB2348-27F1-8B37-F55E-F4400C4A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E2D1A-B5DF-3A4F-31E1-C0F2213A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BD1E-5949-D249-423B-3DCDB8EF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4BC472-EBDE-CBEC-D9F0-6F490C41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8FF0C7-571D-0D16-E59D-E9E46DE7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77BF30-7917-5261-4F51-3B66AE6E9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FD64CA-E9A6-93DC-A946-D9F413D2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BF0E8F-3227-80D7-C340-4E4BD055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C12B0-B14C-9EE1-A701-E3934B01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1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28520-93F8-0048-1F26-1FF69786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7921A-39C6-3226-A7DD-C9449DD0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AFF3FC-6C5D-98C0-9631-371EE3500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EE86F-6CA2-6CAD-0BAE-8E88210FE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A7A62-6743-B98C-F25D-0A985500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40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7A91F-F438-C754-C5D4-0CE657ACF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E6D4DC-30E8-9BA6-98CF-5429600D8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57218-F609-94C4-3E57-CA534EB2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62689-58F9-F16B-1A79-07A65BF9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A40CB-28DC-CAFF-30CB-13A7BFB3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0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2952F-536C-820B-935A-949571CC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27518-BA7F-C46C-A0C5-04B63E7BB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C98BDF-4B01-04CA-D8D7-557421555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7EC5F5-BFBE-CE1C-7C89-AA6CE145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65A64-EA39-B79E-0F12-E7538818A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3F3E29-6855-4279-7391-C6F7B5FA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0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BE1F1-24BC-3EEF-E97F-E87DAC2E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6F26BD-ABFC-58BD-C7A6-79AE398B5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04412A-6DCE-7C25-B78E-6CA6B6AFA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CA3240-12D3-E84D-D80D-87FE79C94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3B0D2C-5D62-D8F7-49E8-9C677F352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B827E8-3212-B8A6-9441-2DF79A6D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1F2F26-4837-AC9E-7F5F-84E03BB7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B37030-6A86-BE94-1620-8DC8CF3A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4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1529B-E111-3FC4-E173-F1D892BD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51D65-391F-230B-71D5-5CE167FF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664C63-15E1-0435-1B45-36EE0F7A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9A6D9-7F87-3688-BE77-C1B39EF2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9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20394D-4259-D5FF-1932-5550F1E4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0AF45F-FEAE-195A-8CE7-3869F9BB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BD75E0-20AA-058E-139D-615D4334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2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DB27E-55BC-403F-A0A2-D36EF190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60C66-6F9B-3BD2-227F-6E3F913DD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EA0A5B-53A5-C5C7-8486-27AC4799E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994902-389D-AD00-0067-C5BD7074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092232-4A4A-3A19-F4AC-C09B472E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98D7BC-2C9C-7085-5090-4C8EE73D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5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45E4E-F8A3-2B38-2D20-217C7619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7DE155-74EC-2954-DB33-58777C008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747E5E-1ABF-4A1B-0CCE-686AD2D7A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7340C6-CA82-3D1D-DD2A-23461F23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C8CD51-EACE-69D3-5FD3-3CCB1D69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8AC556-7700-7837-C588-1324224C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A7CC24-E98E-9032-A48B-74E313E6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A7AFDA-0234-6F3E-2280-1883538D7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F373D-1B25-1C52-FA56-992B324B2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42ADA-6124-4933-88AD-257495007BDA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BB596-1D17-C78B-7F23-8BAF0AE54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51F75-1E42-1C67-8AA2-03AA08B8F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D927B-C564-43E0-A29D-B424D499B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7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gif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gif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2.gif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gif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gif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F1E74B29-F0E8-F1E5-06D8-20D2DC00BC34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EA3A832E-2E4A-63F9-3E1C-528A7939C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6170" y="561970"/>
            <a:ext cx="2867030" cy="2867030"/>
            <a:chOff x="4842312" y="1383453"/>
            <a:chExt cx="4300545" cy="4300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842312" y="1383453"/>
              <a:ext cx="4300545" cy="430054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620264" y="2983633"/>
            <a:ext cx="10181336" cy="10464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6200" b="1">
                <a:solidFill>
                  <a:srgbClr val="FFFFFF"/>
                </a:solidFill>
                <a:latin typeface="함초롬바탕"/>
                <a:ea typeface="함초롬바탕"/>
                <a:cs typeface="함초롬바탕"/>
              </a:rPr>
              <a:t>프로젝트 발표</a:t>
            </a:r>
            <a:endParaRPr lang="ko-KR" altLang="en-US" sz="6200" b="1">
              <a:solidFill>
                <a:srgbClr val="FFFFFF"/>
              </a:solidFill>
              <a:ea typeface="함초롬바탕"/>
              <a:cs typeface="함초롬바탕"/>
            </a:endParaRPr>
          </a:p>
        </p:txBody>
      </p:sp>
      <p:sp>
        <p:nvSpPr>
          <p:cNvPr id="16" name="Object 16"/>
          <p:cNvSpPr txBox="1"/>
          <p:nvPr/>
        </p:nvSpPr>
        <p:spPr>
          <a:xfrm rot="5400000">
            <a:off x="-1392057" y="3785557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-730275" y="5537791"/>
            <a:ext cx="2229023" cy="11599"/>
            <a:chOff x="-1095413" y="8306686"/>
            <a:chExt cx="3343535" cy="173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-1095413" y="8306686"/>
              <a:ext cx="3343535" cy="173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70001" y="2006600"/>
            <a:ext cx="6134327" cy="11490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6867" b="1">
                <a:solidFill>
                  <a:srgbClr val="B0886A"/>
                </a:solidFill>
                <a:latin typeface="함초롬바탕"/>
                <a:ea typeface="함초롬바탕"/>
                <a:cs typeface="함초롬바탕"/>
              </a:rPr>
              <a:t>데이터 베이스</a:t>
            </a:r>
            <a:r>
              <a:rPr lang="en-US" sz="6867" b="1">
                <a:solidFill>
                  <a:srgbClr val="B0886A"/>
                </a:solidFill>
                <a:latin typeface="함초롬바탕"/>
                <a:ea typeface="함초롬바탕"/>
                <a:cs typeface="함초롬바탕"/>
              </a:rPr>
              <a:t> </a:t>
            </a:r>
            <a:endParaRPr lang="en-US" sz="6867" b="1">
              <a:solidFill>
                <a:srgbClr val="B0886A"/>
              </a:solidFill>
              <a:ea typeface="함초롬바탕"/>
              <a:cs typeface="함초롬바탕"/>
            </a:endParaRPr>
          </a:p>
        </p:txBody>
      </p:sp>
      <p:sp>
        <p:nvSpPr>
          <p:cNvPr id="1006" name="TextBox 1005"/>
          <p:cNvSpPr txBox="1"/>
          <p:nvPr/>
        </p:nvSpPr>
        <p:spPr>
          <a:xfrm>
            <a:off x="9650117" y="5949069"/>
            <a:ext cx="2666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20180244-</a:t>
            </a:r>
            <a:r>
              <a:rPr lang="ko-KR" altLang="en-US" sz="2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송수영</a:t>
            </a:r>
          </a:p>
          <a:p>
            <a:pPr>
              <a:defRPr/>
            </a:pPr>
            <a:r>
              <a:rPr lang="en-US" altLang="ko-KR" sz="2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20181302-</a:t>
            </a:r>
            <a:r>
              <a:rPr lang="ko-KR" altLang="en-US" sz="2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박태영</a:t>
            </a:r>
            <a:endParaRPr lang="ko-KR" altLang="en-US" sz="2400" b="1" dirty="0">
              <a:solidFill>
                <a:srgbClr val="BFBFBF"/>
              </a:solidFill>
              <a:ea typeface="함초롬바탕"/>
              <a:cs typeface="함초롬바탕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161F6B34-2AF9-B998-1170-859F6A3DC3D5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2" y="-1822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릴레이션 스키마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 dirty="0" err="1">
                <a:solidFill>
                  <a:srgbClr val="BFBFBF"/>
                </a:solidFill>
                <a:latin typeface="Verdana"/>
                <a:cs typeface="SpoqaHanSans-Thin"/>
              </a:rPr>
              <a:t>EveryDayHotel</a:t>
            </a:r>
            <a:r>
              <a:rPr lang="en-US" altLang="ko-KR" sz="1467" dirty="0">
                <a:solidFill>
                  <a:srgbClr val="BFBFBF"/>
                </a:solidFill>
                <a:latin typeface="Verdana"/>
                <a:cs typeface="SpoqaHanSans-Thin"/>
              </a:rPr>
              <a:t>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11112" y="4071020"/>
            <a:ext cx="1410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숙소 </a:t>
            </a:r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릴레이션</a:t>
            </a:r>
            <a:endParaRPr lang="ko-KR" altLang="en-US" sz="1600" dirty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130" y="1054700"/>
            <a:ext cx="3970478" cy="240681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00225"/>
              </p:ext>
            </p:extLst>
          </p:nvPr>
        </p:nvGraphicFramePr>
        <p:xfrm>
          <a:off x="3796602" y="4072156"/>
          <a:ext cx="472921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5843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45843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45843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45843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45843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err="1">
                          <a:solidFill>
                            <a:srgbClr val="FFFFFF"/>
                          </a:solidFill>
                        </a:rPr>
                        <a:t>숙소번호</a:t>
                      </a:r>
                      <a:endParaRPr lang="ko-KR" altLang="en-US" sz="1200" u="sng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가격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숙소정원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호실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분류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035934" y="4734892"/>
            <a:ext cx="219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이미지 릴레이션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207784"/>
              </p:ext>
            </p:extLst>
          </p:nvPr>
        </p:nvGraphicFramePr>
        <p:xfrm>
          <a:off x="3796602" y="4779593"/>
          <a:ext cx="284041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806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46806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46806">
                  <a:extLst>
                    <a:ext uri="{9D8B030D-6E8A-4147-A177-3AD203B41FA5}">
                      <a16:colId xmlns:a16="http://schemas.microsoft.com/office/drawing/2014/main" val="1831607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>
                          <a:solidFill>
                            <a:srgbClr val="FFFFFF"/>
                          </a:solidFill>
                        </a:rPr>
                        <a:t>이미지번호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>
                          <a:solidFill>
                            <a:srgbClr val="FFFFFF"/>
                          </a:solidFill>
                        </a:rPr>
                        <a:t>숙소번호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>
                          <a:solidFill>
                            <a:srgbClr val="FFFFFF"/>
                          </a:solidFill>
                        </a:rPr>
                        <a:t>이미지주소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36026" y="5311931"/>
            <a:ext cx="561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FFFFFF"/>
                </a:solidFill>
              </a:rPr>
              <a:t>외래키</a:t>
            </a:r>
            <a:endParaRPr lang="ko-KR" altLang="en-US" sz="9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2169" y="5293889"/>
            <a:ext cx="561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FFFFFF"/>
                </a:solidFill>
              </a:rPr>
              <a:t>기본키</a:t>
            </a:r>
            <a:endParaRPr lang="ko-KR" altLang="en-US" sz="900" dirty="0">
              <a:solidFill>
                <a:srgbClr val="FFFFF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EBB495-EC71-9611-4695-93C1E08CD620}"/>
              </a:ext>
            </a:extLst>
          </p:cNvPr>
          <p:cNvGrpSpPr/>
          <p:nvPr/>
        </p:nvGrpSpPr>
        <p:grpSpPr>
          <a:xfrm>
            <a:off x="3748638" y="2650691"/>
            <a:ext cx="3513222" cy="2619541"/>
            <a:chOff x="3748638" y="2650691"/>
            <a:chExt cx="3513222" cy="2619541"/>
          </a:xfrm>
        </p:grpSpPr>
        <p:cxnSp>
          <p:nvCxnSpPr>
            <p:cNvPr id="14" name="구부러진 연결선 13"/>
            <p:cNvCxnSpPr>
              <a:cxnSpLocks/>
              <a:endCxn id="22" idx="1"/>
            </p:cNvCxnSpPr>
            <p:nvPr/>
          </p:nvCxnSpPr>
          <p:spPr>
            <a:xfrm rot="10800000" flipV="1">
              <a:off x="3796603" y="3341423"/>
              <a:ext cx="2421591" cy="1623590"/>
            </a:xfrm>
            <a:prstGeom prst="curvedConnector3">
              <a:avLst>
                <a:gd name="adj1" fmla="val 109440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도넛 10"/>
            <p:cNvSpPr/>
            <p:nvPr/>
          </p:nvSpPr>
          <p:spPr>
            <a:xfrm>
              <a:off x="6125369" y="2650691"/>
              <a:ext cx="1136491" cy="1013085"/>
            </a:xfrm>
            <a:prstGeom prst="donut">
              <a:avLst>
                <a:gd name="adj" fmla="val 570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EFE9028-C1CC-39C4-E057-8E1EEF5F22F7}"/>
                </a:ext>
              </a:extLst>
            </p:cNvPr>
            <p:cNvSpPr/>
            <p:nvPr/>
          </p:nvSpPr>
          <p:spPr>
            <a:xfrm>
              <a:off x="3748638" y="4656787"/>
              <a:ext cx="2945768" cy="6134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Object 18">
            <a:extLst>
              <a:ext uri="{FF2B5EF4-FFF2-40B4-BE49-F238E27FC236}">
                <a16:creationId xmlns:a16="http://schemas.microsoft.com/office/drawing/2014/main" id="{55C9586C-3D7F-E54C-365A-93C61FEEF591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12486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릴레이션 스키마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21" y="1543648"/>
            <a:ext cx="8820150" cy="22193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61560" y="2588742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20556" y="2588742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ko-KR" altLang="en-US" sz="2000" dirty="0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61212" y="4071020"/>
            <a:ext cx="1867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숙박업체</a:t>
            </a:r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릴레이션</a:t>
            </a:r>
            <a:endParaRPr lang="ko-KR" altLang="en-US" sz="1600" dirty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810239"/>
              </p:ext>
            </p:extLst>
          </p:nvPr>
        </p:nvGraphicFramePr>
        <p:xfrm>
          <a:off x="3816590" y="4023345"/>
          <a:ext cx="578942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04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42603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err="1">
                          <a:solidFill>
                            <a:srgbClr val="FFFFFF"/>
                          </a:solidFill>
                        </a:rPr>
                        <a:t>업체명</a:t>
                      </a:r>
                      <a:endParaRPr lang="ko-KR" altLang="en-US" sz="1200" u="sng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FFFF"/>
                          </a:solidFill>
                        </a:rPr>
                        <a:t>업체아이디</a:t>
                      </a:r>
                      <a:endParaRPr lang="ko-KR" alt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FFFF"/>
                          </a:solidFill>
                        </a:rPr>
                        <a:t>사업자번호</a:t>
                      </a:r>
                      <a:endParaRPr lang="ko-KR" alt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238682" y="4749695"/>
            <a:ext cx="153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숙소 </a:t>
            </a:r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릴레이션</a:t>
            </a:r>
            <a:endParaRPr lang="ko-KR" altLang="en-US" sz="1600" dirty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463531"/>
              </p:ext>
            </p:extLst>
          </p:nvPr>
        </p:nvGraphicFramePr>
        <p:xfrm>
          <a:off x="3816590" y="4733552"/>
          <a:ext cx="578942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827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80049">
                  <a:extLst>
                    <a:ext uri="{9D8B030D-6E8A-4147-A177-3AD203B41FA5}">
                      <a16:colId xmlns:a16="http://schemas.microsoft.com/office/drawing/2014/main" val="3634268645"/>
                    </a:ext>
                  </a:extLst>
                </a:gridCol>
                <a:gridCol w="932009">
                  <a:extLst>
                    <a:ext uri="{9D8B030D-6E8A-4147-A177-3AD203B41FA5}">
                      <a16:colId xmlns:a16="http://schemas.microsoft.com/office/drawing/2014/main" val="4108900750"/>
                    </a:ext>
                  </a:extLst>
                </a:gridCol>
                <a:gridCol w="960832">
                  <a:extLst>
                    <a:ext uri="{9D8B030D-6E8A-4147-A177-3AD203B41FA5}">
                      <a16:colId xmlns:a16="http://schemas.microsoft.com/office/drawing/2014/main" val="2330389696"/>
                    </a:ext>
                  </a:extLst>
                </a:gridCol>
                <a:gridCol w="941617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1028091">
                  <a:extLst>
                    <a:ext uri="{9D8B030D-6E8A-4147-A177-3AD203B41FA5}">
                      <a16:colId xmlns:a16="http://schemas.microsoft.com/office/drawing/2014/main" val="2373196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err="1">
                          <a:solidFill>
                            <a:srgbClr val="FFFFFF"/>
                          </a:solidFill>
                        </a:rPr>
                        <a:t>숙소번호</a:t>
                      </a:r>
                      <a:endParaRPr lang="ko-KR" altLang="en-US" sz="1200" u="sng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>
                          <a:solidFill>
                            <a:srgbClr val="FFFFFF"/>
                          </a:solidFill>
                        </a:rPr>
                        <a:t>가격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 err="1">
                          <a:solidFill>
                            <a:srgbClr val="FFFFFF"/>
                          </a:solidFill>
                        </a:rPr>
                        <a:t>숙소정원</a:t>
                      </a:r>
                      <a:endParaRPr lang="ko-KR" altLang="en-US" sz="1200" u="none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>
                          <a:solidFill>
                            <a:srgbClr val="FFFFFF"/>
                          </a:solidFill>
                        </a:rPr>
                        <a:t>호실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>
                          <a:solidFill>
                            <a:srgbClr val="FFFFFF"/>
                          </a:solidFill>
                        </a:rPr>
                        <a:t>분류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 err="1">
                          <a:solidFill>
                            <a:srgbClr val="FFFFFF"/>
                          </a:solidFill>
                        </a:rPr>
                        <a:t>업체아이디</a:t>
                      </a:r>
                      <a:endParaRPr lang="ko-KR" altLang="en-US" sz="1200" u="none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842688" y="5223122"/>
            <a:ext cx="561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FFFFFF"/>
                </a:solidFill>
              </a:rPr>
              <a:t>외래키</a:t>
            </a:r>
            <a:endParaRPr lang="ko-KR" altLang="en-US" sz="900" dirty="0">
              <a:solidFill>
                <a:srgbClr val="FFFFFF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680819" y="1933321"/>
            <a:ext cx="6482034" cy="687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838824-3EA7-3212-EA14-A481C57E1D92}"/>
              </a:ext>
            </a:extLst>
          </p:cNvPr>
          <p:cNvSpPr/>
          <p:nvPr/>
        </p:nvSpPr>
        <p:spPr>
          <a:xfrm>
            <a:off x="8595360" y="4612249"/>
            <a:ext cx="1056227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565E763D-4787-48BE-47AB-B92C41381480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198865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  <a:ln>
              <a:solidFill>
                <a:srgbClr val="B0886A"/>
              </a:solidFill>
            </a:ln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릴레이션 스키마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94" y="1579829"/>
            <a:ext cx="8879329" cy="2245611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cxnSpLocks/>
          </p:cNvCxnSpPr>
          <p:nvPr/>
        </p:nvCxnSpPr>
        <p:spPr>
          <a:xfrm flipH="1">
            <a:off x="6236043" y="1789491"/>
            <a:ext cx="3148589" cy="769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11690" y="4074265"/>
            <a:ext cx="151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회원 </a:t>
            </a:r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릴레이션</a:t>
            </a:r>
            <a:endParaRPr lang="ko-KR" altLang="en-US" sz="1600" dirty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72712"/>
              </p:ext>
            </p:extLst>
          </p:nvPr>
        </p:nvGraphicFramePr>
        <p:xfrm>
          <a:off x="3763478" y="3999960"/>
          <a:ext cx="475554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09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회원아이디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982175" y="2383113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92004" y="2383113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46222" y="4691769"/>
            <a:ext cx="151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숙소</a:t>
            </a:r>
            <a:r>
              <a:rPr lang="ko-KR" altLang="en-US" sz="13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릴레이션</a:t>
            </a:r>
            <a:endParaRPr lang="ko-KR" altLang="en-US" sz="1600" dirty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46389"/>
              </p:ext>
            </p:extLst>
          </p:nvPr>
        </p:nvGraphicFramePr>
        <p:xfrm>
          <a:off x="3767809" y="4654115"/>
          <a:ext cx="570345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0575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2413958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숙소번호</a:t>
                      </a:r>
                      <a:endParaRPr lang="ko-KR" altLang="en-US" sz="1200" u="sng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가격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숙소정원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호실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업체아이디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246222" y="5309273"/>
            <a:ext cx="151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예약 </a:t>
            </a:r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릴레이션</a:t>
            </a:r>
            <a:endParaRPr lang="ko-KR" altLang="en-US" sz="1600" dirty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637296"/>
              </p:ext>
            </p:extLst>
          </p:nvPr>
        </p:nvGraphicFramePr>
        <p:xfrm>
          <a:off x="3765960" y="5258361"/>
          <a:ext cx="47428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571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48571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48571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48571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48571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예약번호</a:t>
                      </a:r>
                      <a:endParaRPr lang="ko-KR" altLang="en-US" sz="1200" u="sng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예약일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퇴실일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회원아이디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숙소번호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7334357" y="5823039"/>
            <a:ext cx="561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FFFFFF"/>
                </a:solidFill>
              </a:rPr>
              <a:t>외래키</a:t>
            </a:r>
            <a:endParaRPr lang="ko-KR" altLang="en-US" sz="900" dirty="0">
              <a:solidFill>
                <a:srgbClr val="FFFF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53166" y="5756168"/>
            <a:ext cx="561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FFFFFF"/>
                </a:solidFill>
              </a:rPr>
              <a:t>기본키</a:t>
            </a:r>
            <a:endParaRPr lang="ko-KR" altLang="en-US" sz="900" dirty="0">
              <a:solidFill>
                <a:srgbClr val="FFFFFF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3D087CA-A128-013C-B408-F3722BA65139}"/>
              </a:ext>
            </a:extLst>
          </p:cNvPr>
          <p:cNvSpPr/>
          <p:nvPr/>
        </p:nvSpPr>
        <p:spPr>
          <a:xfrm>
            <a:off x="6558915" y="5129192"/>
            <a:ext cx="1056227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1F1F3B-EEAA-0926-40AA-B8A859844064}"/>
              </a:ext>
            </a:extLst>
          </p:cNvPr>
          <p:cNvSpPr/>
          <p:nvPr/>
        </p:nvSpPr>
        <p:spPr>
          <a:xfrm>
            <a:off x="7615143" y="5129192"/>
            <a:ext cx="1024000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18">
            <a:extLst>
              <a:ext uri="{FF2B5EF4-FFF2-40B4-BE49-F238E27FC236}">
                <a16:creationId xmlns:a16="http://schemas.microsoft.com/office/drawing/2014/main" id="{B3DFCB4F-82F1-161F-C00E-2EC2A1B1BCB1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cxnSp>
        <p:nvCxnSpPr>
          <p:cNvPr id="31" name="구부러진 연결선 30"/>
          <p:cNvCxnSpPr>
            <a:cxnSpLocks/>
          </p:cNvCxnSpPr>
          <p:nvPr/>
        </p:nvCxnSpPr>
        <p:spPr>
          <a:xfrm flipV="1">
            <a:off x="2211690" y="2675501"/>
            <a:ext cx="3438339" cy="29238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-48224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릴레이션 스키마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753" y="1625274"/>
            <a:ext cx="7839075" cy="18764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61902" y="2196571"/>
            <a:ext cx="354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  <a:endParaRPr lang="ko-KR" altLang="en-US" sz="2000" dirty="0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7314" y="2217600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6222" y="4739730"/>
            <a:ext cx="15172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dirty="0"/>
              <a:t>리뷰 릴레이션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02454"/>
              </p:ext>
            </p:extLst>
          </p:nvPr>
        </p:nvGraphicFramePr>
        <p:xfrm>
          <a:off x="3732796" y="4750475"/>
          <a:ext cx="569959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9933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287388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sng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리뷰번호</a:t>
                      </a:r>
                      <a:endParaRPr lang="ko-KR" altLang="en-US" sz="1200" u="sng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리뷰내용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작성일자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평점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예약번호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숙소번호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8675852" y="5248504"/>
            <a:ext cx="561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FFFFFF"/>
                </a:solidFill>
              </a:rPr>
              <a:t>외래키</a:t>
            </a:r>
            <a:endParaRPr lang="ko-KR" altLang="en-US" sz="900" dirty="0">
              <a:solidFill>
                <a:srgbClr val="FFFFFF"/>
              </a:solidFill>
            </a:endParaRPr>
          </a:p>
        </p:txBody>
      </p:sp>
      <p:cxnSp>
        <p:nvCxnSpPr>
          <p:cNvPr id="11" name="구부러진 연결선 10"/>
          <p:cNvCxnSpPr/>
          <p:nvPr/>
        </p:nvCxnSpPr>
        <p:spPr>
          <a:xfrm flipV="1">
            <a:off x="3052951" y="2667962"/>
            <a:ext cx="5722749" cy="19588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41D1E2-3BE6-CC2C-146C-DD44F98C2514}"/>
              </a:ext>
            </a:extLst>
          </p:cNvPr>
          <p:cNvSpPr txBox="1"/>
          <p:nvPr/>
        </p:nvSpPr>
        <p:spPr>
          <a:xfrm>
            <a:off x="2211690" y="4074265"/>
            <a:ext cx="151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숙소 릴레이션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D79C45-9960-3918-3BDF-E9E5EB9CF196}"/>
              </a:ext>
            </a:extLst>
          </p:cNvPr>
          <p:cNvSpPr/>
          <p:nvPr/>
        </p:nvSpPr>
        <p:spPr>
          <a:xfrm>
            <a:off x="8428524" y="4602284"/>
            <a:ext cx="1056227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67E1F5E-9744-C4D5-28AD-A87CB7F59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36095"/>
              </p:ext>
            </p:extLst>
          </p:nvPr>
        </p:nvGraphicFramePr>
        <p:xfrm>
          <a:off x="3728946" y="4063199"/>
          <a:ext cx="570345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0575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2413958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숙소번호</a:t>
                      </a:r>
                      <a:endParaRPr lang="ko-KR" altLang="en-US" sz="1200" u="sng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가격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숙소정원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호실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업체아이디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27" name="Object 18">
            <a:extLst>
              <a:ext uri="{FF2B5EF4-FFF2-40B4-BE49-F238E27FC236}">
                <a16:creationId xmlns:a16="http://schemas.microsoft.com/office/drawing/2014/main" id="{8BF7F9F8-C45F-5981-CBAA-01EDBAA226AF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350256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-48224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릴레이션 스키마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7" name="Object 18">
            <a:extLst>
              <a:ext uri="{FF2B5EF4-FFF2-40B4-BE49-F238E27FC236}">
                <a16:creationId xmlns:a16="http://schemas.microsoft.com/office/drawing/2014/main" id="{8BF7F9F8-C45F-5981-CBAA-01EDBAA226AF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31F20-9650-A50C-4BB0-FA9741D81C73}"/>
              </a:ext>
            </a:extLst>
          </p:cNvPr>
          <p:cNvSpPr txBox="1"/>
          <p:nvPr/>
        </p:nvSpPr>
        <p:spPr>
          <a:xfrm>
            <a:off x="2861992" y="5290920"/>
            <a:ext cx="15172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dirty="0"/>
              <a:t>리뷰 릴레이션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B171FB3-AA80-C844-64A0-0DAE3E56F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22358"/>
              </p:ext>
            </p:extLst>
          </p:nvPr>
        </p:nvGraphicFramePr>
        <p:xfrm>
          <a:off x="4333049" y="5276050"/>
          <a:ext cx="569959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9933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287388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sng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리뷰번호</a:t>
                      </a:r>
                      <a:endParaRPr lang="ko-KR" altLang="en-US" sz="1200" u="sng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리뷰내용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작성일자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평점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예약번호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숙소번호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1DAC9FE-D245-7747-3578-13925601A44E}"/>
              </a:ext>
            </a:extLst>
          </p:cNvPr>
          <p:cNvSpPr txBox="1"/>
          <p:nvPr/>
        </p:nvSpPr>
        <p:spPr>
          <a:xfrm>
            <a:off x="2827460" y="4718211"/>
            <a:ext cx="151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숙소 릴레이션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19FB610-2C4F-1E8E-D893-E92391ED7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261754"/>
              </p:ext>
            </p:extLst>
          </p:nvPr>
        </p:nvGraphicFramePr>
        <p:xfrm>
          <a:off x="4333049" y="4710132"/>
          <a:ext cx="570345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0575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  <a:gridCol w="950575">
                  <a:extLst>
                    <a:ext uri="{9D8B030D-6E8A-4147-A177-3AD203B41FA5}">
                      <a16:colId xmlns:a16="http://schemas.microsoft.com/office/drawing/2014/main" val="2413958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숙소번호</a:t>
                      </a:r>
                      <a:endParaRPr lang="ko-KR" altLang="en-US" sz="1200" u="sng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가격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숙소정원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호실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업체아이디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09676FA-930A-00FD-DEA4-F06FED30ED88}"/>
              </a:ext>
            </a:extLst>
          </p:cNvPr>
          <p:cNvSpPr txBox="1"/>
          <p:nvPr/>
        </p:nvSpPr>
        <p:spPr>
          <a:xfrm>
            <a:off x="2827460" y="3000084"/>
            <a:ext cx="151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회원 </a:t>
            </a:r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릴레이션</a:t>
            </a:r>
            <a:endParaRPr lang="ko-KR" altLang="en-US" sz="1600" dirty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BE70D5A-D208-5794-E502-6CEB14FBE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505147"/>
              </p:ext>
            </p:extLst>
          </p:nvPr>
        </p:nvGraphicFramePr>
        <p:xfrm>
          <a:off x="4359265" y="3012378"/>
          <a:ext cx="475554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09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회원아이디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93E11F24-90F0-7430-FC05-C15B07B7BA3B}"/>
              </a:ext>
            </a:extLst>
          </p:cNvPr>
          <p:cNvSpPr txBox="1"/>
          <p:nvPr/>
        </p:nvSpPr>
        <p:spPr>
          <a:xfrm>
            <a:off x="2861992" y="4145502"/>
            <a:ext cx="151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예약 </a:t>
            </a:r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릴레이션</a:t>
            </a:r>
            <a:endParaRPr lang="ko-KR" altLang="en-US" sz="1600" dirty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B5A077D-718B-5B39-B817-543C5DD2E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329117"/>
              </p:ext>
            </p:extLst>
          </p:nvPr>
        </p:nvGraphicFramePr>
        <p:xfrm>
          <a:off x="4326141" y="4144214"/>
          <a:ext cx="47428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571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48571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48571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48571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48571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예약번호</a:t>
                      </a:r>
                      <a:endParaRPr lang="ko-KR" altLang="en-US" sz="1200" u="sng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예약일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퇴실일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회원아이디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숙소번호</a:t>
                      </a:r>
                      <a:endParaRPr lang="ko-KR" altLang="en-US" sz="1200" u="none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00C477CE-6A44-7167-38CC-3B91D51AB8BC}"/>
              </a:ext>
            </a:extLst>
          </p:cNvPr>
          <p:cNvSpPr txBox="1"/>
          <p:nvPr/>
        </p:nvSpPr>
        <p:spPr>
          <a:xfrm>
            <a:off x="2476982" y="3572793"/>
            <a:ext cx="1867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숙박업체</a:t>
            </a:r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릴레이션</a:t>
            </a:r>
            <a:endParaRPr lang="ko-KR" altLang="en-US" sz="1600" dirty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496F795-66DE-B2FC-1108-F557A7A5B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54514"/>
              </p:ext>
            </p:extLst>
          </p:nvPr>
        </p:nvGraphicFramePr>
        <p:xfrm>
          <a:off x="4326141" y="3578296"/>
          <a:ext cx="578942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04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334823994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2097687551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889753098"/>
                    </a:ext>
                  </a:extLst>
                </a:gridCol>
                <a:gridCol w="964904">
                  <a:extLst>
                    <a:ext uri="{9D8B030D-6E8A-4147-A177-3AD203B41FA5}">
                      <a16:colId xmlns:a16="http://schemas.microsoft.com/office/drawing/2014/main" val="42603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err="1">
                          <a:solidFill>
                            <a:srgbClr val="FFFFFF"/>
                          </a:solidFill>
                        </a:rPr>
                        <a:t>업체명</a:t>
                      </a:r>
                      <a:endParaRPr lang="ko-KR" altLang="en-US" sz="1200" u="sng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FFFF"/>
                          </a:solidFill>
                        </a:rPr>
                        <a:t>업체아이디</a:t>
                      </a:r>
                      <a:endParaRPr lang="ko-KR" alt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FFFF"/>
                          </a:solidFill>
                        </a:rPr>
                        <a:t>사업자번호</a:t>
                      </a:r>
                      <a:endParaRPr lang="ko-KR" alt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FFFF"/>
                          </a:solidFill>
                        </a:rPr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D7BE320B-8F12-DAB6-F937-E1DBF20D00E7}"/>
              </a:ext>
            </a:extLst>
          </p:cNvPr>
          <p:cNvSpPr txBox="1"/>
          <p:nvPr/>
        </p:nvSpPr>
        <p:spPr>
          <a:xfrm>
            <a:off x="2651704" y="2427375"/>
            <a:ext cx="219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함초롬바탕" panose="02030604000101010101" pitchFamily="18" charset="-127"/>
              </a:rPr>
              <a:t>이미지 릴레이션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BFE6F7F3-8823-5346-9ED7-AFB824EE3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46820"/>
              </p:ext>
            </p:extLst>
          </p:nvPr>
        </p:nvGraphicFramePr>
        <p:xfrm>
          <a:off x="4359265" y="2446460"/>
          <a:ext cx="284041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806">
                  <a:extLst>
                    <a:ext uri="{9D8B030D-6E8A-4147-A177-3AD203B41FA5}">
                      <a16:colId xmlns:a16="http://schemas.microsoft.com/office/drawing/2014/main" val="2420416202"/>
                    </a:ext>
                  </a:extLst>
                </a:gridCol>
                <a:gridCol w="946806">
                  <a:extLst>
                    <a:ext uri="{9D8B030D-6E8A-4147-A177-3AD203B41FA5}">
                      <a16:colId xmlns:a16="http://schemas.microsoft.com/office/drawing/2014/main" val="696748064"/>
                    </a:ext>
                  </a:extLst>
                </a:gridCol>
                <a:gridCol w="946806">
                  <a:extLst>
                    <a:ext uri="{9D8B030D-6E8A-4147-A177-3AD203B41FA5}">
                      <a16:colId xmlns:a16="http://schemas.microsoft.com/office/drawing/2014/main" val="1831607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>
                          <a:solidFill>
                            <a:srgbClr val="FFFFFF"/>
                          </a:solidFill>
                        </a:rPr>
                        <a:t>이미지번호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>
                          <a:solidFill>
                            <a:srgbClr val="FFFFFF"/>
                          </a:solidFill>
                        </a:rPr>
                        <a:t>숙소번호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>
                          <a:solidFill>
                            <a:srgbClr val="FFFFFF"/>
                          </a:solidFill>
                        </a:rPr>
                        <a:t>이미지주소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8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9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7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회원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테이블 명세서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5C98ADE-FEAE-B83D-E5C7-AF6C47147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06013"/>
              </p:ext>
            </p:extLst>
          </p:nvPr>
        </p:nvGraphicFramePr>
        <p:xfrm>
          <a:off x="1305536" y="1861742"/>
          <a:ext cx="9580920" cy="4036616"/>
        </p:xfrm>
        <a:graphic>
          <a:graphicData uri="http://schemas.openxmlformats.org/drawingml/2006/table">
            <a:tbl>
              <a:tblPr firstRow="1" bandRow="1"/>
              <a:tblGrid>
                <a:gridCol w="1624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49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8099"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테이블</a:t>
                      </a:r>
                      <a:r>
                        <a:rPr sz="1400" b="1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4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B0886A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회원</a:t>
                      </a:r>
                      <a:endParaRPr sz="14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9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속성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데이터 타입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널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허용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여부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기본값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외래키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제약조건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회원아이디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VARCHAR(20)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PK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5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비밀번호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(20)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5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(10)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5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연락처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CHAR(13)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5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생년월일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ATE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AD4588-B4DC-F457-A3DA-B6025FF84497}"/>
              </a:ext>
            </a:extLst>
          </p:cNvPr>
          <p:cNvCxnSpPr>
            <a:cxnSpLocks/>
          </p:cNvCxnSpPr>
          <p:nvPr/>
        </p:nvCxnSpPr>
        <p:spPr>
          <a:xfrm>
            <a:off x="3253341" y="5159139"/>
            <a:ext cx="93364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7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숙박업체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테이블 명세서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5AADED-431B-2281-7E38-9FE6586E1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26713"/>
              </p:ext>
            </p:extLst>
          </p:nvPr>
        </p:nvGraphicFramePr>
        <p:xfrm>
          <a:off x="1305537" y="1853698"/>
          <a:ext cx="9570717" cy="4686059"/>
        </p:xfrm>
        <a:graphic>
          <a:graphicData uri="http://schemas.openxmlformats.org/drawingml/2006/table">
            <a:tbl>
              <a:tblPr firstRow="1" bandRow="1"/>
              <a:tblGrid>
                <a:gridCol w="162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5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7462"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테이블</a:t>
                      </a:r>
                      <a:r>
                        <a:rPr sz="1400" b="1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4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B0886A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숙박업체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속성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데이터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타입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널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허용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여부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기본값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외래키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제약조건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13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업체아이디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(20)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PK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13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업체명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(20)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13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연락처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(15)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13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사업자번호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CHAR(12)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213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비밀번호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(20)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213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주소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(30)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ECE953E-EFA6-EDD9-6965-C33F1FEE644A}"/>
              </a:ext>
            </a:extLst>
          </p:cNvPr>
          <p:cNvCxnSpPr>
            <a:cxnSpLocks/>
          </p:cNvCxnSpPr>
          <p:nvPr/>
        </p:nvCxnSpPr>
        <p:spPr>
          <a:xfrm>
            <a:off x="3253341" y="5159139"/>
            <a:ext cx="93364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D66186-4341-3F95-E839-D4C63965E68C}"/>
              </a:ext>
            </a:extLst>
          </p:cNvPr>
          <p:cNvCxnSpPr>
            <a:cxnSpLocks/>
          </p:cNvCxnSpPr>
          <p:nvPr/>
        </p:nvCxnSpPr>
        <p:spPr>
          <a:xfrm>
            <a:off x="3185966" y="4522267"/>
            <a:ext cx="10876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9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숙소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테이블 명세서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1C4FAB-6653-3988-9BD4-03D2BB052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85940"/>
              </p:ext>
            </p:extLst>
          </p:nvPr>
        </p:nvGraphicFramePr>
        <p:xfrm>
          <a:off x="1305541" y="1861741"/>
          <a:ext cx="9580918" cy="4796192"/>
        </p:xfrm>
        <a:graphic>
          <a:graphicData uri="http://schemas.openxmlformats.org/drawingml/2006/table">
            <a:tbl>
              <a:tblPr firstRow="1" bandRow="1"/>
              <a:tblGrid>
                <a:gridCol w="1624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4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7856"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테이블 이름</a:t>
                      </a:r>
                      <a:endParaRPr sz="14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B0886A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숙소</a:t>
                      </a:r>
                      <a:endParaRPr sz="14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85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속성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데이터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타입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널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허용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여부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기본값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외래키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제약조건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24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숙소번호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NT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PK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spc="-60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AUTO INCREMENT</a:t>
                      </a:r>
                      <a:endParaRPr lang="EN-US" sz="1400" b="0" i="0" u="none" strike="noStrike" spc="-60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24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가격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NT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24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분류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(10)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24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호실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(10)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24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숙소정원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INT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24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업체아이디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(20)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FK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spc="-60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CASCADE</a:t>
                      </a:r>
                      <a:endParaRPr lang="EN-US" altLang="ko-KR" sz="1600" b="0" i="0" u="none" strike="noStrike" spc="-60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8BF3C5-1FD1-2A05-A8C1-6BF20304FA54}"/>
              </a:ext>
            </a:extLst>
          </p:cNvPr>
          <p:cNvSpPr/>
          <p:nvPr/>
        </p:nvSpPr>
        <p:spPr>
          <a:xfrm>
            <a:off x="9251915" y="2827913"/>
            <a:ext cx="1634543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140F67-11BB-5892-F41B-B6585448BEC0}"/>
              </a:ext>
            </a:extLst>
          </p:cNvPr>
          <p:cNvSpPr/>
          <p:nvPr/>
        </p:nvSpPr>
        <p:spPr>
          <a:xfrm>
            <a:off x="9251915" y="6027844"/>
            <a:ext cx="1634543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이미지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테이블 명세서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706C2A-1C17-F137-030A-E618E99ED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127572"/>
              </p:ext>
            </p:extLst>
          </p:nvPr>
        </p:nvGraphicFramePr>
        <p:xfrm>
          <a:off x="1305542" y="1861742"/>
          <a:ext cx="9580919" cy="2906350"/>
        </p:xfrm>
        <a:graphic>
          <a:graphicData uri="http://schemas.openxmlformats.org/drawingml/2006/table">
            <a:tbl>
              <a:tblPr firstRow="1" bandRow="1"/>
              <a:tblGrid>
                <a:gridCol w="163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2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2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37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3055"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테이블</a:t>
                      </a:r>
                      <a:r>
                        <a:rPr sz="1400" b="1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4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B0886A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이미지</a:t>
                      </a:r>
                      <a:endParaRPr sz="14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속성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데이터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타입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널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허용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여부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기본값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기본키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외래키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제약조건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691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이미지번호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INT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PK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i="0" u="none" strike="noStrike" spc="-60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AUTO INCREMENT</a:t>
                      </a:r>
                      <a:endParaRPr lang="EN-US" sz="1600" b="0" i="0" u="none" strike="noStrike" spc="-60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691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숙소번호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INT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FK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spc="-60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CASCADE</a:t>
                      </a:r>
                      <a:endParaRPr lang="EN-US" altLang="ko-KR" sz="1600" b="0" i="0" u="none" strike="noStrike" spc="-60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51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이미지주소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(100)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774ACE-FDE7-8C96-D32F-CCFF2EFD00FD}"/>
              </a:ext>
            </a:extLst>
          </p:cNvPr>
          <p:cNvSpPr/>
          <p:nvPr/>
        </p:nvSpPr>
        <p:spPr>
          <a:xfrm>
            <a:off x="9251915" y="3501619"/>
            <a:ext cx="1634543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454B37-06BF-57A3-C1A9-B1246BD16844}"/>
              </a:ext>
            </a:extLst>
          </p:cNvPr>
          <p:cNvSpPr/>
          <p:nvPr/>
        </p:nvSpPr>
        <p:spPr>
          <a:xfrm>
            <a:off x="9251915" y="2848591"/>
            <a:ext cx="1634543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32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예약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테이블 명세서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92D7EA-101F-4360-F456-B58EBE0A8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6796"/>
              </p:ext>
            </p:extLst>
          </p:nvPr>
        </p:nvGraphicFramePr>
        <p:xfrm>
          <a:off x="1305537" y="1861741"/>
          <a:ext cx="9580920" cy="4259659"/>
        </p:xfrm>
        <a:graphic>
          <a:graphicData uri="http://schemas.openxmlformats.org/drawingml/2006/table">
            <a:tbl>
              <a:tblPr firstRow="1" bandRow="1"/>
              <a:tblGrid>
                <a:gridCol w="1624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49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0329"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테이블</a:t>
                      </a:r>
                      <a:r>
                        <a:rPr lang="en-US" altLang="ko-KR" sz="1400" b="1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4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4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B0886A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예약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81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속성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데이터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타입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널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허용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여부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기본값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외래키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제약조건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50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예약번호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INT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PK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spc="-60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AUTO INCREMENT</a:t>
                      </a:r>
                      <a:endParaRPr lang="EN-US" altLang="ko-KR" sz="1400" b="0" i="0" u="none" strike="noStrike" spc="-60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50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예약일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DATE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50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퇴실일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DATE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50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숙소번호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INT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FK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n-lt"/>
                        </a:rPr>
                        <a:t>SET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n-lt"/>
                        </a:rPr>
                        <a:t>NULL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550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회원아이디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(20)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FK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n-lt"/>
                        </a:rPr>
                        <a:t>CASCADE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CA3AB8-68A1-DF21-971A-6C2EF0091625}"/>
              </a:ext>
            </a:extLst>
          </p:cNvPr>
          <p:cNvSpPr/>
          <p:nvPr/>
        </p:nvSpPr>
        <p:spPr>
          <a:xfrm>
            <a:off x="9251914" y="2772308"/>
            <a:ext cx="1634543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2EA50-04F7-18A3-5507-27991D5C024C}"/>
              </a:ext>
            </a:extLst>
          </p:cNvPr>
          <p:cNvSpPr/>
          <p:nvPr/>
        </p:nvSpPr>
        <p:spPr>
          <a:xfrm>
            <a:off x="9251914" y="4776634"/>
            <a:ext cx="1634543" cy="1344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0931CECE-F635-DAC5-BB4E-DE1ABE394CCF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76BDE2D8-0FCF-4181-3365-E549B1632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049677" y="5180621"/>
            <a:ext cx="2864521" cy="14907"/>
            <a:chOff x="-1574516" y="7770931"/>
            <a:chExt cx="4296781" cy="223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1574516" y="7770931"/>
              <a:ext cx="4296781" cy="2236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270000" y="1498600"/>
            <a:ext cx="12192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buClr>
                <a:srgbClr val="B0886A"/>
              </a:buClr>
              <a:buNone/>
              <a:defRPr/>
            </a:pPr>
            <a:r>
              <a:rPr lang="en-US" altLang="ko-KR" sz="2400">
                <a:solidFill>
                  <a:srgbClr val="B0886A"/>
                </a:solidFill>
                <a:latin typeface="MV Boli"/>
                <a:cs typeface="a Auto Signature"/>
              </a:rPr>
              <a:t>Index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3099629" y="2097558"/>
            <a:ext cx="455247" cy="455247"/>
            <a:chOff x="4649443" y="3146336"/>
            <a:chExt cx="682871" cy="6828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49443" y="3146336"/>
              <a:ext cx="682871" cy="682871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>
                <a:solidFill>
                  <a:srgbClr val="FFFFFF"/>
                </a:solidFill>
                <a:latin typeface="함초롬바탕"/>
                <a:ea typeface="함초롬바탕"/>
                <a:cs typeface="함초롬바탕"/>
              </a:rPr>
              <a:t>목차 소개</a:t>
            </a:r>
          </a:p>
        </p:txBody>
      </p:sp>
      <p:grpSp>
        <p:nvGrpSpPr>
          <p:cNvPr id="1011" name="그룹 1011"/>
          <p:cNvGrpSpPr/>
          <p:nvPr/>
        </p:nvGrpSpPr>
        <p:grpSpPr>
          <a:xfrm>
            <a:off x="11735230" y="2097558"/>
            <a:ext cx="455247" cy="455247"/>
            <a:chOff x="17602844" y="3146336"/>
            <a:chExt cx="682871" cy="6828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7602844" y="3146336"/>
              <a:ext cx="682871" cy="682871"/>
            </a:xfrm>
            <a:prstGeom prst="rect">
              <a:avLst/>
            </a:prstGeom>
          </p:spPr>
        </p:pic>
      </p:grpSp>
      <p:sp>
        <p:nvSpPr>
          <p:cNvPr id="1012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Arial"/>
              </a:rPr>
              <a:t>EveryDayHotel Program</a:t>
            </a:r>
          </a:p>
        </p:txBody>
      </p:sp>
      <p:sp>
        <p:nvSpPr>
          <p:cNvPr id="1016" name="Object 16"/>
          <p:cNvSpPr txBox="1"/>
          <p:nvPr/>
        </p:nvSpPr>
        <p:spPr>
          <a:xfrm rot="5400000">
            <a:off x="-1392057" y="3175957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grpSp>
        <p:nvGrpSpPr>
          <p:cNvPr id="1034" name="그룹 1006"/>
          <p:cNvGrpSpPr/>
          <p:nvPr/>
        </p:nvGrpSpPr>
        <p:grpSpPr>
          <a:xfrm>
            <a:off x="806497" y="1976058"/>
            <a:ext cx="10363200" cy="4576012"/>
            <a:chOff x="959800" y="8183812"/>
            <a:chExt cx="17440200" cy="2217017"/>
          </a:xfrm>
          <a:solidFill>
            <a:srgbClr val="D8BEE4"/>
          </a:solidFill>
        </p:grpSpPr>
        <p:pic>
          <p:nvPicPr>
            <p:cNvPr id="1035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59800" y="8183812"/>
              <a:ext cx="17440200" cy="2217017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</p:grpSp>
      <p:sp>
        <p:nvSpPr>
          <p:cNvPr id="1025" name="TextBox 1024"/>
          <p:cNvSpPr txBox="1"/>
          <p:nvPr/>
        </p:nvSpPr>
        <p:spPr>
          <a:xfrm>
            <a:off x="1375055" y="2979545"/>
            <a:ext cx="401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lt1"/>
                </a:solidFill>
              </a:rPr>
              <a:t>요구사항 분석</a:t>
            </a:r>
            <a:endParaRPr lang="en-US" altLang="ko-KR" sz="2400" dirty="0">
              <a:solidFill>
                <a:schemeClr val="lt1"/>
              </a:solidFill>
            </a:endParaRPr>
          </a:p>
        </p:txBody>
      </p:sp>
      <p:sp>
        <p:nvSpPr>
          <p:cNvPr id="1026" name="눈물 방울 1025"/>
          <p:cNvSpPr/>
          <p:nvPr/>
        </p:nvSpPr>
        <p:spPr>
          <a:xfrm rot="21480964">
            <a:off x="945800" y="3029867"/>
            <a:ext cx="362530" cy="362530"/>
          </a:xfrm>
          <a:prstGeom prst="teardrop">
            <a:avLst>
              <a:gd name="adj" fmla="val 62500"/>
            </a:avLst>
          </a:prstGeom>
          <a:solidFill>
            <a:schemeClr val="accent4"/>
          </a:solidFill>
          <a:ln w="25400" cap="flat" cmpd="sng" algn="ctr">
            <a:solidFill>
              <a:srgbClr val="FFFF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en-US" altLang="ko-KR" sz="2733" dirty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2</a:t>
            </a:r>
          </a:p>
        </p:txBody>
      </p:sp>
      <p:sp>
        <p:nvSpPr>
          <p:cNvPr id="1027" name="TextBox 1026"/>
          <p:cNvSpPr txBox="1"/>
          <p:nvPr/>
        </p:nvSpPr>
        <p:spPr>
          <a:xfrm>
            <a:off x="1371616" y="3690586"/>
            <a:ext cx="401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 latinLnBrk="0">
              <a:spcBef>
                <a:spcPct val="0"/>
              </a:spcBef>
              <a:defRPr/>
            </a:pPr>
            <a:r>
              <a:rPr lang="ko-KR" altLang="en-US" sz="2400" dirty="0">
                <a:solidFill>
                  <a:srgbClr val="FFFFFF"/>
                </a:solidFill>
                <a:latin typeface="Calibri"/>
                <a:ea typeface="?? ??"/>
                <a:cs typeface="?? ??"/>
              </a:rPr>
              <a:t>개념적 설계</a:t>
            </a:r>
          </a:p>
        </p:txBody>
      </p:sp>
      <p:sp>
        <p:nvSpPr>
          <p:cNvPr id="1028" name="눈물 방울 1027"/>
          <p:cNvSpPr/>
          <p:nvPr/>
        </p:nvSpPr>
        <p:spPr>
          <a:xfrm rot="21480964">
            <a:off x="945800" y="3741173"/>
            <a:ext cx="362530" cy="362530"/>
          </a:xfrm>
          <a:prstGeom prst="teardrop">
            <a:avLst>
              <a:gd name="adj" fmla="val 62500"/>
            </a:avLst>
          </a:prstGeom>
          <a:solidFill>
            <a:srgbClr val="8064A2">
              <a:alpha val="100000"/>
            </a:srgbClr>
          </a:solidFill>
          <a:ln w="25400" cap="flat" cmpd="sng" algn="ctr">
            <a:solidFill>
              <a:srgbClr val="FFFF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en-US" altLang="ko-KR" sz="2733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3</a:t>
            </a:r>
            <a:endParaRPr lang="en-US" altLang="ko-KR" sz="2733" dirty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1371615" y="4401627"/>
            <a:ext cx="4013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 latinLnBrk="0">
              <a:spcBef>
                <a:spcPct val="0"/>
              </a:spcBef>
              <a:defRPr/>
            </a:pPr>
            <a:r>
              <a:rPr lang="ko-KR" altLang="en-US" sz="2400" dirty="0">
                <a:solidFill>
                  <a:srgbClr val="FFFFFF"/>
                </a:solidFill>
                <a:latin typeface="Calibri"/>
                <a:ea typeface="?? ??"/>
                <a:cs typeface="?? ??"/>
              </a:rPr>
              <a:t>논리적 설계</a:t>
            </a:r>
          </a:p>
        </p:txBody>
      </p:sp>
      <p:sp>
        <p:nvSpPr>
          <p:cNvPr id="1030" name="눈물 방울 1029"/>
          <p:cNvSpPr/>
          <p:nvPr/>
        </p:nvSpPr>
        <p:spPr>
          <a:xfrm rot="21480964">
            <a:off x="945800" y="4452479"/>
            <a:ext cx="362530" cy="362530"/>
          </a:xfrm>
          <a:prstGeom prst="teardrop">
            <a:avLst>
              <a:gd name="adj" fmla="val 62500"/>
            </a:avLst>
          </a:prstGeom>
          <a:solidFill>
            <a:schemeClr val="accent4"/>
          </a:solidFill>
          <a:ln w="25400" cap="flat" cmpd="sng" algn="ctr">
            <a:solidFill>
              <a:srgbClr val="FFFF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en-US" altLang="ko-KR" sz="2733" dirty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4</a:t>
            </a:r>
          </a:p>
        </p:txBody>
      </p:sp>
      <p:sp>
        <p:nvSpPr>
          <p:cNvPr id="1031" name="TextBox 1030"/>
          <p:cNvSpPr txBox="1"/>
          <p:nvPr/>
        </p:nvSpPr>
        <p:spPr>
          <a:xfrm>
            <a:off x="1371615" y="5113304"/>
            <a:ext cx="401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 latinLnBrk="0">
              <a:spcBef>
                <a:spcPct val="0"/>
              </a:spcBef>
              <a:defRPr/>
            </a:pPr>
            <a:r>
              <a:rPr lang="ko-KR" altLang="en-US" sz="2400" dirty="0">
                <a:solidFill>
                  <a:srgbClr val="FFFFFF"/>
                </a:solidFill>
                <a:latin typeface="Calibri"/>
                <a:ea typeface="?? ??"/>
                <a:cs typeface="?? ??"/>
              </a:rPr>
              <a:t>물리적 설계</a:t>
            </a:r>
          </a:p>
        </p:txBody>
      </p:sp>
      <p:sp>
        <p:nvSpPr>
          <p:cNvPr id="1032" name="눈물 방울 1031"/>
          <p:cNvSpPr/>
          <p:nvPr/>
        </p:nvSpPr>
        <p:spPr>
          <a:xfrm rot="21480964">
            <a:off x="949239" y="5163786"/>
            <a:ext cx="362530" cy="362530"/>
          </a:xfrm>
          <a:prstGeom prst="teardrop">
            <a:avLst>
              <a:gd name="adj" fmla="val 62500"/>
            </a:avLst>
          </a:prstGeom>
          <a:solidFill>
            <a:srgbClr val="8064A2">
              <a:alpha val="100000"/>
            </a:srgbClr>
          </a:solidFill>
          <a:ln w="25400" cap="flat" cmpd="sng" algn="ctr">
            <a:solidFill>
              <a:srgbClr val="FFFF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en-US" altLang="ko-KR" sz="2733" dirty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5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1375055" y="5824345"/>
            <a:ext cx="401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 latinLnBrk="0">
              <a:spcBef>
                <a:spcPct val="0"/>
              </a:spcBef>
              <a:defRPr/>
            </a:pPr>
            <a:r>
              <a:rPr lang="ko-KR" altLang="en-US" sz="2400" dirty="0">
                <a:solidFill>
                  <a:srgbClr val="FFFFFF"/>
                </a:solidFill>
                <a:latin typeface="Calibri"/>
                <a:ea typeface="?? ??"/>
                <a:cs typeface="?? ??"/>
              </a:rPr>
              <a:t>구현</a:t>
            </a:r>
          </a:p>
        </p:txBody>
      </p:sp>
      <p:sp>
        <p:nvSpPr>
          <p:cNvPr id="1023" name="눈물 방울 1022"/>
          <p:cNvSpPr/>
          <p:nvPr/>
        </p:nvSpPr>
        <p:spPr>
          <a:xfrm rot="21480964">
            <a:off x="949239" y="2318561"/>
            <a:ext cx="362530" cy="362530"/>
          </a:xfrm>
          <a:prstGeom prst="teardrop">
            <a:avLst>
              <a:gd name="adj" fmla="val 62500"/>
            </a:avLst>
          </a:prstGeom>
          <a:solidFill>
            <a:srgbClr val="8064A2">
              <a:alpha val="100000"/>
            </a:srgbClr>
          </a:solidFill>
          <a:ln w="25400" cap="flat" cmpd="sng" algn="ctr">
            <a:solidFill>
              <a:srgbClr val="FFFF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algn="ctr" defTabSz="609630" latinLnBrk="0">
              <a:spcBef>
                <a:spcPct val="0"/>
              </a:spcBef>
            </a:pPr>
            <a:r>
              <a:rPr lang="en-US" altLang="ko-KR" sz="2733">
                <a:solidFill>
                  <a:srgbClr val="FFFFFF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63B884F8-C2CF-1175-44E2-96313D35A9B8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sp>
        <p:nvSpPr>
          <p:cNvPr id="27" name="눈물 방울 26">
            <a:extLst>
              <a:ext uri="{FF2B5EF4-FFF2-40B4-BE49-F238E27FC236}">
                <a16:creationId xmlns:a16="http://schemas.microsoft.com/office/drawing/2014/main" id="{298EDAC6-2F98-086B-990A-7D4F42CFC66A}"/>
              </a:ext>
            </a:extLst>
          </p:cNvPr>
          <p:cNvSpPr/>
          <p:nvPr/>
        </p:nvSpPr>
        <p:spPr>
          <a:xfrm rot="21480964">
            <a:off x="945800" y="5875091"/>
            <a:ext cx="362530" cy="362530"/>
          </a:xfrm>
          <a:prstGeom prst="teardrop">
            <a:avLst>
              <a:gd name="adj" fmla="val 62500"/>
            </a:avLst>
          </a:prstGeom>
          <a:solidFill>
            <a:schemeClr val="accent4"/>
          </a:solidFill>
          <a:ln w="25400" cap="flat" cmpd="sng" algn="ctr">
            <a:solidFill>
              <a:srgbClr val="FFFF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en-US" altLang="ko-KR" sz="2733" dirty="0">
                <a:solidFill>
                  <a:srgbClr val="FFFFFF"/>
                </a:solidFill>
                <a:latin typeface="Calibri"/>
                <a:ea typeface="?? ??"/>
                <a:cs typeface="Calibri"/>
              </a:rPr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C1CE20-957C-38B2-E425-607EB1BF6704}"/>
              </a:ext>
            </a:extLst>
          </p:cNvPr>
          <p:cNvSpPr txBox="1"/>
          <p:nvPr/>
        </p:nvSpPr>
        <p:spPr>
          <a:xfrm>
            <a:off x="1371615" y="2275322"/>
            <a:ext cx="401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lt1"/>
                </a:solidFill>
              </a:rPr>
              <a:t>조원 역할</a:t>
            </a:r>
            <a:endParaRPr lang="en-US" altLang="ko-KR"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-58734" y="1182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리뷰 </a:t>
            </a:r>
            <a:r>
              <a:rPr lang="ko-KR" altLang="en-US" sz="2000" b="1" dirty="0">
                <a:solidFill>
                  <a:schemeClr val="bg1"/>
                </a:solidFill>
                <a:latin typeface="New Gulim" panose="02030600000101010101" pitchFamily="18" charset="-127"/>
                <a:ea typeface="New Gulim" panose="02030600000101010101" pitchFamily="18" charset="-127"/>
                <a:cs typeface="함초롬바탕"/>
              </a:rPr>
              <a:t>테이블 명세서</a:t>
            </a:r>
            <a:endParaRPr lang="en-US" altLang="ko-KR" sz="2000" b="1" dirty="0">
              <a:solidFill>
                <a:schemeClr val="bg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4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8877996-4BDD-35C3-E321-B5BFAB21E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657399"/>
              </p:ext>
            </p:extLst>
          </p:nvPr>
        </p:nvGraphicFramePr>
        <p:xfrm>
          <a:off x="1305537" y="1861011"/>
          <a:ext cx="9580919" cy="4708984"/>
        </p:xfrm>
        <a:graphic>
          <a:graphicData uri="http://schemas.openxmlformats.org/drawingml/2006/table">
            <a:tbl>
              <a:tblPr firstRow="1" bandRow="1"/>
              <a:tblGrid>
                <a:gridCol w="162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4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252"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테이블</a:t>
                      </a:r>
                      <a:r>
                        <a:rPr sz="1600" b="1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이름</a:t>
                      </a:r>
                      <a:endParaRPr sz="16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B0886A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리뷰</a:t>
                      </a:r>
                      <a:endParaRPr sz="1600" b="1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25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속성 이름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데이터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타입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널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허용</a:t>
                      </a:r>
                      <a:r>
                        <a:rPr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 </a:t>
                      </a: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여부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기본값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기본키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 i="0" u="none" strike="noStrike" dirty="0" err="1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외래키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i="0" u="none" strike="noStrike" dirty="0">
                          <a:solidFill>
                            <a:srgbClr val="B0886A"/>
                          </a:solidFill>
                          <a:latin typeface="+mn-lt"/>
                          <a:ea typeface="함초롬바탕"/>
                        </a:rPr>
                        <a:t>제약조건</a:t>
                      </a:r>
                      <a:endParaRPr sz="1600" b="1" i="0" u="none" strike="noStrike" dirty="0">
                        <a:solidFill>
                          <a:srgbClr val="B0886A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92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리뷰번호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NT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PK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spc="-60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AUTO INCREMENT</a:t>
                      </a:r>
                      <a:endParaRPr lang="EN-US" altLang="ko-KR" sz="1400" b="0" i="0" u="none" strike="noStrike" spc="-60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92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리뷰내용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VARCHAR</a:t>
                      </a: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(100)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‘ ’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92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평점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</a:t>
                      </a: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92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 dirty="0" err="1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작성일자</a:t>
                      </a:r>
                      <a:endParaRPr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DATETIME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now()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792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숙소번호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</a:t>
                      </a: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 dirty="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FK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n-lt"/>
                        </a:rPr>
                        <a:t>CASCADE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92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예약번호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I</a:t>
                      </a:r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NT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latin typeface="+mn-lt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N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3600">
                        <a:latin typeface="+mn-lt"/>
                      </a:endParaRP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latin typeface="+mn-lt"/>
                          <a:ea typeface="함초롬바탕"/>
                        </a:rPr>
                        <a:t>FK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n-lt"/>
                        </a:rPr>
                        <a:t>CASCADE</a:t>
                      </a:r>
                    </a:p>
                  </a:txBody>
                  <a:tcPr anchor="ctr">
                    <a:lnL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004088-FCEC-6C95-C82C-47BF4406313D}"/>
              </a:ext>
            </a:extLst>
          </p:cNvPr>
          <p:cNvSpPr/>
          <p:nvPr/>
        </p:nvSpPr>
        <p:spPr>
          <a:xfrm>
            <a:off x="6187441" y="3385753"/>
            <a:ext cx="1021882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6CAFAF-8BBA-7B0A-1F07-D4D78CBE7DA2}"/>
              </a:ext>
            </a:extLst>
          </p:cNvPr>
          <p:cNvSpPr/>
          <p:nvPr/>
        </p:nvSpPr>
        <p:spPr>
          <a:xfrm>
            <a:off x="6187441" y="4661526"/>
            <a:ext cx="1021882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66EC5B-1B83-07E2-9626-C765671F8430}"/>
              </a:ext>
            </a:extLst>
          </p:cNvPr>
          <p:cNvSpPr/>
          <p:nvPr/>
        </p:nvSpPr>
        <p:spPr>
          <a:xfrm>
            <a:off x="9251913" y="2772308"/>
            <a:ext cx="1634543" cy="613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970134-88F9-4F0A-DA75-D42A97E67B18}"/>
              </a:ext>
            </a:extLst>
          </p:cNvPr>
          <p:cNvSpPr/>
          <p:nvPr/>
        </p:nvSpPr>
        <p:spPr>
          <a:xfrm>
            <a:off x="9251913" y="5274971"/>
            <a:ext cx="1634543" cy="1295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05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1" grpId="0" animBg="1"/>
      <p:bldP spid="21" grpId="1" animBg="1"/>
      <p:bldP spid="14" grpId="0" animBg="1"/>
      <p:bldP spid="14" grpId="1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Table SQL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5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42FD8E8-10C7-995A-A422-234ECD6EEB82}"/>
              </a:ext>
            </a:extLst>
          </p:cNvPr>
          <p:cNvCxnSpPr/>
          <p:nvPr/>
        </p:nvCxnSpPr>
        <p:spPr>
          <a:xfrm>
            <a:off x="3933825" y="2495550"/>
            <a:ext cx="0" cy="2428875"/>
          </a:xfrm>
          <a:prstGeom prst="line">
            <a:avLst/>
          </a:prstGeom>
          <a:ln w="28575">
            <a:solidFill>
              <a:srgbClr val="B0886A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A3D9270-BEB9-7D75-57B3-C4193808806E}"/>
              </a:ext>
            </a:extLst>
          </p:cNvPr>
          <p:cNvCxnSpPr/>
          <p:nvPr/>
        </p:nvCxnSpPr>
        <p:spPr>
          <a:xfrm>
            <a:off x="7952710" y="2504229"/>
            <a:ext cx="0" cy="2428875"/>
          </a:xfrm>
          <a:prstGeom prst="line">
            <a:avLst/>
          </a:prstGeom>
          <a:ln w="28575">
            <a:solidFill>
              <a:srgbClr val="B0886A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5B5C47-41F1-0174-787D-4CDF7EA0C136}"/>
              </a:ext>
            </a:extLst>
          </p:cNvPr>
          <p:cNvSpPr txBox="1"/>
          <p:nvPr/>
        </p:nvSpPr>
        <p:spPr>
          <a:xfrm>
            <a:off x="563654" y="2717330"/>
            <a:ext cx="3451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</a:rPr>
              <a:t>create table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회원</a:t>
            </a:r>
            <a:r>
              <a:rPr lang="en-US" altLang="ko-KR" sz="1600" dirty="0">
                <a:solidFill>
                  <a:schemeClr val="bg1"/>
                </a:solidFill>
              </a:rPr>
              <a:t>(	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 err="1">
                <a:solidFill>
                  <a:schemeClr val="bg1"/>
                </a:solidFill>
              </a:rPr>
              <a:t>회원아이디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20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 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비밀번호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20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 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이름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10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연락처 </a:t>
            </a:r>
            <a:r>
              <a:rPr lang="en-US" altLang="ko-KR" sz="1600" dirty="0">
                <a:solidFill>
                  <a:schemeClr val="accent5"/>
                </a:solidFill>
              </a:rPr>
              <a:t>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13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생년월일 </a:t>
            </a:r>
            <a:r>
              <a:rPr lang="en-US" altLang="ko-KR" sz="1600" dirty="0">
                <a:solidFill>
                  <a:schemeClr val="accent5"/>
                </a:solidFill>
              </a:rPr>
              <a:t>date not 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primary key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회원아이디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);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8938E-4265-0BA9-6634-32C43B2C5C14}"/>
              </a:ext>
            </a:extLst>
          </p:cNvPr>
          <p:cNvSpPr txBox="1"/>
          <p:nvPr/>
        </p:nvSpPr>
        <p:spPr>
          <a:xfrm>
            <a:off x="4014686" y="2086772"/>
            <a:ext cx="755109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</a:rPr>
              <a:t>create table </a:t>
            </a:r>
            <a:r>
              <a:rPr lang="ko-KR" altLang="en-US" sz="1600" dirty="0">
                <a:solidFill>
                  <a:schemeClr val="bg1"/>
                </a:solidFill>
              </a:rPr>
              <a:t>숙소</a:t>
            </a:r>
            <a:r>
              <a:rPr lang="en-US" altLang="ko-KR" sz="1600" dirty="0">
                <a:solidFill>
                  <a:schemeClr val="bg1"/>
                </a:solidFill>
              </a:rPr>
              <a:t>(	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숙소번호 </a:t>
            </a:r>
            <a:r>
              <a:rPr lang="en-US" altLang="ko-KR" sz="1600" dirty="0">
                <a:solidFill>
                  <a:schemeClr val="accent5"/>
                </a:solidFill>
              </a:rPr>
              <a:t>int not null </a:t>
            </a:r>
            <a:r>
              <a:rPr lang="en-US" altLang="ko-KR" sz="1600" dirty="0" err="1">
                <a:solidFill>
                  <a:schemeClr val="accent5"/>
                </a:solidFill>
              </a:rPr>
              <a:t>auto_increment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가격 </a:t>
            </a:r>
            <a:r>
              <a:rPr lang="en-US" altLang="ko-KR" sz="1600" dirty="0">
                <a:solidFill>
                  <a:schemeClr val="accent5"/>
                </a:solidFill>
              </a:rPr>
              <a:t>int not 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분류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10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 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호실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10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 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숙소정원 </a:t>
            </a:r>
            <a:r>
              <a:rPr lang="en-US" altLang="ko-KR" sz="1600" dirty="0">
                <a:solidFill>
                  <a:schemeClr val="accent5"/>
                </a:solidFill>
              </a:rPr>
              <a:t>int not 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 err="1">
                <a:solidFill>
                  <a:schemeClr val="bg1"/>
                </a:solidFill>
              </a:rPr>
              <a:t>업체아이디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20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primary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숙소번호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foreign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업체아이디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accent5"/>
                </a:solidFill>
              </a:rPr>
              <a:t>    references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숙박업체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업체아이디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accent5"/>
                </a:solidFill>
              </a:rPr>
              <a:t>    on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delete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cascade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);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DB7A82-F145-1007-69C5-292D9CAF1F08}"/>
              </a:ext>
            </a:extLst>
          </p:cNvPr>
          <p:cNvSpPr txBox="1"/>
          <p:nvPr/>
        </p:nvSpPr>
        <p:spPr>
          <a:xfrm>
            <a:off x="8195611" y="2441393"/>
            <a:ext cx="41487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</a:rPr>
              <a:t>create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table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이미지</a:t>
            </a:r>
            <a:r>
              <a:rPr lang="en-US" altLang="ko-KR" sz="1600" dirty="0">
                <a:solidFill>
                  <a:schemeClr val="bg1"/>
                </a:solidFill>
              </a:rPr>
              <a:t>(	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이미지번호 </a:t>
            </a:r>
            <a:r>
              <a:rPr lang="en-US" altLang="ko-KR" sz="1600" dirty="0">
                <a:solidFill>
                  <a:schemeClr val="accent5"/>
                </a:solidFill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accent5"/>
                </a:solidFill>
              </a:rPr>
              <a:t>auto_increment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숙소번호 </a:t>
            </a:r>
            <a:r>
              <a:rPr lang="en-US" altLang="ko-KR" sz="1600" dirty="0">
                <a:solidFill>
                  <a:schemeClr val="accent5"/>
                </a:solidFill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이미지주소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100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primary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이미지번호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foreign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 (</a:t>
            </a:r>
            <a:r>
              <a:rPr lang="ko-KR" altLang="en-US" sz="1600" dirty="0">
                <a:solidFill>
                  <a:schemeClr val="bg1"/>
                </a:solidFill>
              </a:rPr>
              <a:t>숙소번호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references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accent5"/>
                </a:solidFill>
              </a:rPr>
              <a:t>숙소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숙소번호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on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delete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cascade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);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6F1C3F-B389-9DFC-3316-9FBCFB52B81C}"/>
              </a:ext>
            </a:extLst>
          </p:cNvPr>
          <p:cNvGrpSpPr/>
          <p:nvPr/>
        </p:nvGrpSpPr>
        <p:grpSpPr>
          <a:xfrm>
            <a:off x="4239291" y="3853657"/>
            <a:ext cx="6881335" cy="1334360"/>
            <a:chOff x="4239291" y="3853657"/>
            <a:chExt cx="6881335" cy="13343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BE1505-44CE-DD0F-6395-764A45CDD5BD}"/>
                </a:ext>
              </a:extLst>
            </p:cNvPr>
            <p:cNvSpPr/>
            <p:nvPr/>
          </p:nvSpPr>
          <p:spPr>
            <a:xfrm>
              <a:off x="4239291" y="4242991"/>
              <a:ext cx="3268880" cy="94502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A120DA0-5FD5-717F-423C-4245EF11B18B}"/>
                </a:ext>
              </a:extLst>
            </p:cNvPr>
            <p:cNvSpPr/>
            <p:nvPr/>
          </p:nvSpPr>
          <p:spPr>
            <a:xfrm>
              <a:off x="8415871" y="3853657"/>
              <a:ext cx="2704755" cy="94502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5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-29367" y="0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물리적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–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Table SQL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5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물리적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42FD8E8-10C7-995A-A422-234ECD6EEB82}"/>
              </a:ext>
            </a:extLst>
          </p:cNvPr>
          <p:cNvCxnSpPr/>
          <p:nvPr/>
        </p:nvCxnSpPr>
        <p:spPr>
          <a:xfrm>
            <a:off x="3933825" y="2495550"/>
            <a:ext cx="0" cy="2428875"/>
          </a:xfrm>
          <a:prstGeom prst="line">
            <a:avLst/>
          </a:prstGeom>
          <a:ln w="28575">
            <a:solidFill>
              <a:srgbClr val="B0886A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A3D9270-BEB9-7D75-57B3-C4193808806E}"/>
              </a:ext>
            </a:extLst>
          </p:cNvPr>
          <p:cNvCxnSpPr/>
          <p:nvPr/>
        </p:nvCxnSpPr>
        <p:spPr>
          <a:xfrm>
            <a:off x="7952710" y="2504229"/>
            <a:ext cx="0" cy="2428875"/>
          </a:xfrm>
          <a:prstGeom prst="line">
            <a:avLst/>
          </a:prstGeom>
          <a:ln w="28575">
            <a:solidFill>
              <a:srgbClr val="B0886A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5B5C47-41F1-0174-787D-4CDF7EA0C136}"/>
              </a:ext>
            </a:extLst>
          </p:cNvPr>
          <p:cNvSpPr txBox="1"/>
          <p:nvPr/>
        </p:nvSpPr>
        <p:spPr>
          <a:xfrm>
            <a:off x="563654" y="2717330"/>
            <a:ext cx="3451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</a:rPr>
              <a:t>create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table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숙박업체</a:t>
            </a:r>
            <a:r>
              <a:rPr lang="en-US" altLang="ko-KR" sz="1600" dirty="0">
                <a:solidFill>
                  <a:schemeClr val="bg1"/>
                </a:solidFill>
              </a:rPr>
              <a:t>(	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 err="1">
                <a:solidFill>
                  <a:schemeClr val="bg1"/>
                </a:solidFill>
              </a:rPr>
              <a:t>업체아이디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20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 ,           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업체명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20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연락처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14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사업자번호</a:t>
            </a:r>
            <a:r>
              <a:rPr lang="en-US" altLang="ko-KR" sz="1600" dirty="0">
                <a:solidFill>
                  <a:schemeClr val="accent5"/>
                </a:solidFill>
              </a:rPr>
              <a:t>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12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비밀번호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20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주소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30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       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primary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 (</a:t>
            </a:r>
            <a:r>
              <a:rPr lang="ko-KR" altLang="en-US" sz="1600" dirty="0" err="1">
                <a:solidFill>
                  <a:schemeClr val="bg1"/>
                </a:solidFill>
              </a:rPr>
              <a:t>업체아이디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);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8938E-4265-0BA9-6634-32C43B2C5C14}"/>
              </a:ext>
            </a:extLst>
          </p:cNvPr>
          <p:cNvSpPr txBox="1"/>
          <p:nvPr/>
        </p:nvSpPr>
        <p:spPr>
          <a:xfrm>
            <a:off x="4014686" y="1855555"/>
            <a:ext cx="40395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</a:rPr>
              <a:t>create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table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예약</a:t>
            </a:r>
            <a:r>
              <a:rPr lang="en-US" altLang="ko-KR" sz="1600" dirty="0">
                <a:solidFill>
                  <a:schemeClr val="bg1"/>
                </a:solidFill>
              </a:rPr>
              <a:t>(	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예약번호 </a:t>
            </a:r>
            <a:r>
              <a:rPr lang="en-US" altLang="ko-KR" sz="1600" dirty="0">
                <a:solidFill>
                  <a:schemeClr val="accent5"/>
                </a:solidFill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accent5"/>
                </a:solidFill>
              </a:rPr>
              <a:t>auto_increment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예약일 </a:t>
            </a:r>
            <a:r>
              <a:rPr lang="en-US" altLang="ko-KR" sz="1600" dirty="0">
                <a:solidFill>
                  <a:schemeClr val="accent5"/>
                </a:solidFill>
              </a:rPr>
              <a:t>date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퇴실일 </a:t>
            </a:r>
            <a:r>
              <a:rPr lang="en-US" altLang="ko-KR" sz="1600" dirty="0">
                <a:solidFill>
                  <a:schemeClr val="accent5"/>
                </a:solidFill>
              </a:rPr>
              <a:t>date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숙소번호 </a:t>
            </a:r>
            <a:r>
              <a:rPr lang="en-US" altLang="ko-KR" sz="1600" dirty="0">
                <a:solidFill>
                  <a:schemeClr val="accent5"/>
                </a:solidFill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 err="1">
                <a:solidFill>
                  <a:schemeClr val="bg1"/>
                </a:solidFill>
              </a:rPr>
              <a:t>회원아이디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20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primary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예약번호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foreign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 (</a:t>
            </a:r>
            <a:r>
              <a:rPr lang="ko-KR" altLang="en-US" sz="1600" dirty="0">
                <a:solidFill>
                  <a:schemeClr val="bg1"/>
                </a:solidFill>
              </a:rPr>
              <a:t>숙소번호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references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숙소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숙소번호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on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update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set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foreign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 (</a:t>
            </a:r>
            <a:r>
              <a:rPr lang="ko-KR" altLang="en-US" sz="1600" dirty="0" err="1">
                <a:solidFill>
                  <a:schemeClr val="bg1"/>
                </a:solidFill>
              </a:rPr>
              <a:t>회원아이디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references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회원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회원아이디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on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delete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cascade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);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DB7A82-F145-1007-69C5-292D9CAF1F08}"/>
              </a:ext>
            </a:extLst>
          </p:cNvPr>
          <p:cNvSpPr txBox="1"/>
          <p:nvPr/>
        </p:nvSpPr>
        <p:spPr>
          <a:xfrm>
            <a:off x="8127633" y="1732444"/>
            <a:ext cx="414877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</a:rPr>
              <a:t>create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table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리뷰</a:t>
            </a:r>
            <a:r>
              <a:rPr lang="en-US" altLang="ko-KR" sz="1600" dirty="0">
                <a:solidFill>
                  <a:schemeClr val="bg1"/>
                </a:solidFill>
              </a:rPr>
              <a:t>(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리뷰번호 </a:t>
            </a:r>
            <a:r>
              <a:rPr lang="en-US" altLang="ko-KR" sz="1600" dirty="0">
                <a:solidFill>
                  <a:schemeClr val="accent5"/>
                </a:solidFill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accent5"/>
                </a:solidFill>
              </a:rPr>
              <a:t>auto_increment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리뷰내용 </a:t>
            </a:r>
            <a:r>
              <a:rPr lang="en-US" altLang="ko-KR" sz="1600" dirty="0">
                <a:solidFill>
                  <a:schemeClr val="accent5"/>
                </a:solidFill>
              </a:rPr>
              <a:t>varchar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</a:rPr>
              <a:t>100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accent5"/>
                </a:solidFill>
              </a:rPr>
              <a:t>default</a:t>
            </a:r>
            <a:r>
              <a:rPr lang="en-US" altLang="ko-KR" sz="1600" dirty="0">
                <a:solidFill>
                  <a:schemeClr val="bg1"/>
                </a:solidFill>
              </a:rPr>
              <a:t> ' ',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평점 </a:t>
            </a:r>
            <a:r>
              <a:rPr lang="en-US" altLang="ko-KR" sz="1600" dirty="0">
                <a:solidFill>
                  <a:schemeClr val="accent5"/>
                </a:solidFill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작성일자 </a:t>
            </a:r>
            <a:r>
              <a:rPr lang="en-US" altLang="ko-KR" sz="1600" dirty="0">
                <a:solidFill>
                  <a:schemeClr val="accent5"/>
                </a:solidFill>
              </a:rPr>
              <a:t>datetime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default</a:t>
            </a:r>
            <a:r>
              <a:rPr lang="en-US" altLang="ko-KR" sz="1600" dirty="0">
                <a:solidFill>
                  <a:schemeClr val="bg1"/>
                </a:solidFill>
              </a:rPr>
              <a:t> now(),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숙소번호 </a:t>
            </a:r>
            <a:r>
              <a:rPr lang="en-US" altLang="ko-KR" sz="1600" dirty="0">
                <a:solidFill>
                  <a:schemeClr val="accent5"/>
                </a:solidFill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예약번호 </a:t>
            </a:r>
            <a:r>
              <a:rPr lang="en-US" altLang="ko-KR" sz="1600" dirty="0">
                <a:solidFill>
                  <a:schemeClr val="accent5"/>
                </a:solidFill>
              </a:rPr>
              <a:t>int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null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primary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리뷰번호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foreign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예약번호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references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예약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예약번호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on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delete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cascade</a:t>
            </a:r>
            <a:r>
              <a:rPr lang="en-US" altLang="ko-KR" sz="1600" dirty="0">
                <a:solidFill>
                  <a:schemeClr val="bg1"/>
                </a:solidFill>
              </a:rPr>
              <a:t>,    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foreign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key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숙소번호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references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숙소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숙소번호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accent5"/>
                </a:solidFill>
              </a:rPr>
              <a:t>on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delete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cascade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);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0225B7A-7DAE-0A0B-97F7-3E15CF9BF5F2}"/>
              </a:ext>
            </a:extLst>
          </p:cNvPr>
          <p:cNvGrpSpPr/>
          <p:nvPr/>
        </p:nvGrpSpPr>
        <p:grpSpPr>
          <a:xfrm>
            <a:off x="4196838" y="3768695"/>
            <a:ext cx="6814463" cy="2044964"/>
            <a:chOff x="4196838" y="3768695"/>
            <a:chExt cx="6814463" cy="204496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D205D4-BC17-B763-1BA5-96F5B64C3506}"/>
                </a:ext>
              </a:extLst>
            </p:cNvPr>
            <p:cNvSpPr/>
            <p:nvPr/>
          </p:nvSpPr>
          <p:spPr>
            <a:xfrm>
              <a:off x="4196838" y="3768695"/>
              <a:ext cx="3268880" cy="188133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9CAACEE-A4DA-D298-52A6-57943C93E9F9}"/>
                </a:ext>
              </a:extLst>
            </p:cNvPr>
            <p:cNvSpPr/>
            <p:nvPr/>
          </p:nvSpPr>
          <p:spPr>
            <a:xfrm>
              <a:off x="8258794" y="3875043"/>
              <a:ext cx="2752507" cy="19386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1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104961AC-2B1C-7AEB-B281-FF5A1C364AFB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D90D5F5B-5C5B-452D-1B93-94163787D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1128" y="5389170"/>
            <a:ext cx="2449581" cy="12747"/>
            <a:chOff x="-1261692" y="8083754"/>
            <a:chExt cx="3674372" cy="19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1261692" y="8083754"/>
              <a:ext cx="3674372" cy="19121"/>
            </a:xfrm>
            <a:prstGeom prst="rect">
              <a:avLst/>
            </a:prstGeom>
          </p:spPr>
        </p:pic>
      </p:grpSp>
      <p:sp>
        <p:nvSpPr>
          <p:cNvPr id="1011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3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A02D7F55-64DC-AEFE-18EE-5F99D8D6FC52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8DE8F1E-A4AF-F0B2-51CA-D9E517203AF2}"/>
              </a:ext>
            </a:extLst>
          </p:cNvPr>
          <p:cNvSpPr txBox="1"/>
          <p:nvPr/>
        </p:nvSpPr>
        <p:spPr>
          <a:xfrm>
            <a:off x="1032269" y="156336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회원가입 </a:t>
            </a:r>
            <a:r>
              <a:rPr lang="en-US" altLang="ko-KR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- insert, select</a:t>
            </a:r>
            <a:endParaRPr lang="en-US" altLang="ko-KR" sz="2000" b="1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  <a:cs typeface="함초롬바탕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28FC086E-E38B-EF5D-B42D-2274BF98886F}"/>
              </a:ext>
            </a:extLst>
          </p:cNvPr>
          <p:cNvSpPr txBox="1"/>
          <p:nvPr/>
        </p:nvSpPr>
        <p:spPr>
          <a:xfrm>
            <a:off x="-130327" y="176887"/>
            <a:ext cx="126380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6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구현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88118B-E71B-EA49-B1A6-F997E5F86622}"/>
              </a:ext>
            </a:extLst>
          </p:cNvPr>
          <p:cNvGrpSpPr/>
          <p:nvPr/>
        </p:nvGrpSpPr>
        <p:grpSpPr>
          <a:xfrm>
            <a:off x="4700587" y="1315988"/>
            <a:ext cx="2790825" cy="5304314"/>
            <a:chOff x="4700587" y="1315988"/>
            <a:chExt cx="2790825" cy="5304314"/>
          </a:xfrm>
        </p:grpSpPr>
        <p:pic>
          <p:nvPicPr>
            <p:cNvPr id="5" name="그림 4" descr="텍스트, 검은색, 배경, 닫기이(가) 표시된 사진&#10;&#10;자동 생성된 설명">
              <a:extLst>
                <a:ext uri="{FF2B5EF4-FFF2-40B4-BE49-F238E27FC236}">
                  <a16:creationId xmlns:a16="http://schemas.microsoft.com/office/drawing/2014/main" id="{98C556A5-1D0E-0402-12C6-A69CE700C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587" y="1315988"/>
              <a:ext cx="2790825" cy="475297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411055D2-1ED5-FBCB-CE5A-64FBF6B3BFA7}"/>
                </a:ext>
              </a:extLst>
            </p:cNvPr>
            <p:cNvSpPr txBox="1"/>
            <p:nvPr/>
          </p:nvSpPr>
          <p:spPr>
            <a:xfrm>
              <a:off x="5314721" y="6250970"/>
              <a:ext cx="162129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kern="0" dirty="0">
                  <a:solidFill>
                    <a:schemeClr val="accent4"/>
                  </a:solidFill>
                  <a:latin typeface="Bebas Neue"/>
                  <a:cs typeface="Bebas Neue"/>
                </a:rPr>
                <a:t>개인 회원가입</a:t>
              </a:r>
              <a:endParaRPr lang="en-US" altLang="ko-KR" kern="0" dirty="0">
                <a:solidFill>
                  <a:schemeClr val="accent4"/>
                </a:solidFill>
                <a:latin typeface="Bebas Neue"/>
                <a:cs typeface="Bebas Neue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A881F3-2399-B68F-5FF6-11A9F29AD5CD}"/>
              </a:ext>
            </a:extLst>
          </p:cNvPr>
          <p:cNvGrpSpPr/>
          <p:nvPr/>
        </p:nvGrpSpPr>
        <p:grpSpPr>
          <a:xfrm>
            <a:off x="1192258" y="1262972"/>
            <a:ext cx="9866218" cy="4858428"/>
            <a:chOff x="1218494" y="1378461"/>
            <a:chExt cx="9866218" cy="4858428"/>
          </a:xfrm>
        </p:grpSpPr>
        <p:pic>
          <p:nvPicPr>
            <p:cNvPr id="39" name="그림 38" descr="텍스트, 모니터, 스크린샷, 가리키는이(가) 표시된 사진&#10;&#10;자동 생성된 설명">
              <a:extLst>
                <a:ext uri="{FF2B5EF4-FFF2-40B4-BE49-F238E27FC236}">
                  <a16:creationId xmlns:a16="http://schemas.microsoft.com/office/drawing/2014/main" id="{B165A648-93A6-89DE-E1C2-95332764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494" y="1378461"/>
              <a:ext cx="2857899" cy="4829849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B6163-BE4E-DCB5-3674-E3D9E7400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138" y="1378461"/>
              <a:ext cx="2896004" cy="4858428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75195A9-C869-3851-6C4F-96CED20F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887" y="1384916"/>
              <a:ext cx="2790825" cy="4845517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42" name="그룹 1006">
            <a:extLst>
              <a:ext uri="{FF2B5EF4-FFF2-40B4-BE49-F238E27FC236}">
                <a16:creationId xmlns:a16="http://schemas.microsoft.com/office/drawing/2014/main" id="{BD6ABA35-42CF-AA51-C272-B91A9AF9476A}"/>
              </a:ext>
            </a:extLst>
          </p:cNvPr>
          <p:cNvGrpSpPr/>
          <p:nvPr/>
        </p:nvGrpSpPr>
        <p:grpSpPr>
          <a:xfrm>
            <a:off x="965783" y="772352"/>
            <a:ext cx="10363200" cy="5840758"/>
            <a:chOff x="959800" y="8183812"/>
            <a:chExt cx="17440200" cy="2217017"/>
          </a:xfrm>
          <a:solidFill>
            <a:schemeClr val="bg1">
              <a:alpha val="0"/>
            </a:schemeClr>
          </a:solidFill>
        </p:grpSpPr>
        <p:pic>
          <p:nvPicPr>
            <p:cNvPr id="43" name="Object 17">
              <a:extLst>
                <a:ext uri="{FF2B5EF4-FFF2-40B4-BE49-F238E27FC236}">
                  <a16:creationId xmlns:a16="http://schemas.microsoft.com/office/drawing/2014/main" id="{CEC996AC-4E72-2B6D-089B-374FAAB32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59800" y="8183812"/>
              <a:ext cx="17440200" cy="2217017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</p:grpSp>
      <p:pic>
        <p:nvPicPr>
          <p:cNvPr id="44" name="그림 4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90F7BAC5-0502-E10A-1869-9A8BA164B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03" y="3810047"/>
            <a:ext cx="6214549" cy="1506557"/>
          </a:xfrm>
          <a:prstGeom prst="rect">
            <a:avLst/>
          </a:prstGeom>
        </p:spPr>
      </p:pic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06392ACE-03E4-4083-9435-48086B079A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28" y="1554722"/>
            <a:ext cx="6192729" cy="1425311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1957EEB-C01E-FDD4-E89C-A269E10527E8}"/>
              </a:ext>
            </a:extLst>
          </p:cNvPr>
          <p:cNvCxnSpPr/>
          <p:nvPr/>
        </p:nvCxnSpPr>
        <p:spPr>
          <a:xfrm>
            <a:off x="7910657" y="2267377"/>
            <a:ext cx="2026557" cy="0"/>
          </a:xfrm>
          <a:prstGeom prst="line">
            <a:avLst/>
          </a:prstGeom>
          <a:ln w="47625" cap="flat">
            <a:solidFill>
              <a:schemeClr val="accent4"/>
            </a:solidFill>
            <a:prstDash val="solid"/>
            <a:miter lim="800000"/>
            <a:headEnd type="none"/>
            <a:tailEnd type="oval" w="lg" len="lg"/>
          </a:ln>
          <a:effectLst>
            <a:outerShdw blurRad="50800" dist="50800" dir="5400000" sx="99000" sy="99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41F2FF-829D-6E84-71E1-81747D80E4A2}"/>
              </a:ext>
            </a:extLst>
          </p:cNvPr>
          <p:cNvCxnSpPr/>
          <p:nvPr/>
        </p:nvCxnSpPr>
        <p:spPr>
          <a:xfrm>
            <a:off x="7928652" y="4659772"/>
            <a:ext cx="2026557" cy="0"/>
          </a:xfrm>
          <a:prstGeom prst="line">
            <a:avLst/>
          </a:prstGeom>
          <a:ln w="47625" cap="flat">
            <a:solidFill>
              <a:schemeClr val="accent4"/>
            </a:solidFill>
            <a:prstDash val="solid"/>
            <a:miter lim="800000"/>
            <a:headEnd type="none"/>
            <a:tailEnd type="oval" w="lg" len="lg"/>
          </a:ln>
          <a:effectLst>
            <a:outerShdw blurRad="50800" dist="50800" dir="5400000" sx="99000" sy="99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F6ED3C8-29F8-124F-2FF3-FFB5F611A36C}"/>
              </a:ext>
            </a:extLst>
          </p:cNvPr>
          <p:cNvSpPr txBox="1"/>
          <p:nvPr/>
        </p:nvSpPr>
        <p:spPr>
          <a:xfrm>
            <a:off x="8220022" y="189804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 테이블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46A1AD-025A-D64F-9A11-565DA14DAFEA}"/>
              </a:ext>
            </a:extLst>
          </p:cNvPr>
          <p:cNvSpPr txBox="1"/>
          <p:nvPr/>
        </p:nvSpPr>
        <p:spPr>
          <a:xfrm>
            <a:off x="8013585" y="429769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숙박업체 테이블</a:t>
            </a:r>
          </a:p>
        </p:txBody>
      </p:sp>
    </p:spTree>
    <p:extLst>
      <p:ext uri="{BB962C8B-B14F-4D97-AF65-F5344CB8AC3E}">
        <p14:creationId xmlns:p14="http://schemas.microsoft.com/office/powerpoint/2010/main" val="86184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104961AC-2B1C-7AEB-B281-FF5A1C364AFB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D90D5F5B-5C5B-452D-1B93-94163787D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1128" y="5389170"/>
            <a:ext cx="2449581" cy="12747"/>
            <a:chOff x="-1261692" y="8083754"/>
            <a:chExt cx="3674372" cy="19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1261692" y="8083754"/>
              <a:ext cx="3674372" cy="19121"/>
            </a:xfrm>
            <a:prstGeom prst="rect">
              <a:avLst/>
            </a:prstGeom>
          </p:spPr>
        </p:pic>
      </p:grpSp>
      <p:sp>
        <p:nvSpPr>
          <p:cNvPr id="1011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3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A02D7F55-64DC-AEFE-18EE-5F99D8D6FC52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8DE8F1E-A4AF-F0B2-51CA-D9E517203AF2}"/>
              </a:ext>
            </a:extLst>
          </p:cNvPr>
          <p:cNvSpPr txBox="1"/>
          <p:nvPr/>
        </p:nvSpPr>
        <p:spPr>
          <a:xfrm>
            <a:off x="1032269" y="156336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숙소관리 </a:t>
            </a:r>
            <a:r>
              <a:rPr lang="en-US" altLang="ko-KR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- select, insert, delete, update</a:t>
            </a:r>
            <a:endParaRPr lang="en-US" altLang="ko-KR" sz="2000" b="1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  <a:cs typeface="함초롬바탕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28FC086E-E38B-EF5D-B42D-2274BF98886F}"/>
              </a:ext>
            </a:extLst>
          </p:cNvPr>
          <p:cNvSpPr txBox="1"/>
          <p:nvPr/>
        </p:nvSpPr>
        <p:spPr>
          <a:xfrm>
            <a:off x="-130327" y="176887"/>
            <a:ext cx="126380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6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구현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4B0DD9-5E6F-99C4-0D29-9EAFE6257F58}"/>
              </a:ext>
            </a:extLst>
          </p:cNvPr>
          <p:cNvGrpSpPr/>
          <p:nvPr/>
        </p:nvGrpSpPr>
        <p:grpSpPr>
          <a:xfrm>
            <a:off x="4700587" y="1315988"/>
            <a:ext cx="2790825" cy="5304047"/>
            <a:chOff x="4700587" y="1315988"/>
            <a:chExt cx="2790825" cy="5304047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70FD58-A153-C40C-8E5C-2CAAE7FE7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587" y="1315988"/>
              <a:ext cx="2790825" cy="475297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A3B3526D-34D6-9DDF-437F-ACBAABEDF76C}"/>
                </a:ext>
              </a:extLst>
            </p:cNvPr>
            <p:cNvSpPr txBox="1"/>
            <p:nvPr/>
          </p:nvSpPr>
          <p:spPr>
            <a:xfrm>
              <a:off x="5548261" y="6250703"/>
              <a:ext cx="115421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kern="0" dirty="0">
                  <a:solidFill>
                    <a:schemeClr val="accent4"/>
                  </a:solidFill>
                  <a:latin typeface="Bebas Neue"/>
                  <a:cs typeface="Bebas Neue"/>
                </a:rPr>
                <a:t>숙소등록</a:t>
              </a:r>
              <a:endParaRPr lang="en-US" altLang="ko-KR" kern="0" dirty="0">
                <a:solidFill>
                  <a:schemeClr val="accent4"/>
                </a:solidFill>
                <a:latin typeface="Bebas Neue"/>
                <a:cs typeface="Bebas Neue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2914B0-3FF9-BF4A-9389-DE5F56C8DB87}"/>
              </a:ext>
            </a:extLst>
          </p:cNvPr>
          <p:cNvGrpSpPr/>
          <p:nvPr/>
        </p:nvGrpSpPr>
        <p:grpSpPr>
          <a:xfrm>
            <a:off x="2349737" y="1315988"/>
            <a:ext cx="7492524" cy="5203713"/>
            <a:chOff x="2148550" y="1311204"/>
            <a:chExt cx="7492524" cy="520371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0753686-C434-D897-C4C6-B9AC24782AFB}"/>
                </a:ext>
              </a:extLst>
            </p:cNvPr>
            <p:cNvGrpSpPr/>
            <p:nvPr/>
          </p:nvGrpSpPr>
          <p:grpSpPr>
            <a:xfrm>
              <a:off x="2148550" y="1311204"/>
              <a:ext cx="7492524" cy="4762543"/>
              <a:chOff x="2148550" y="1311204"/>
              <a:chExt cx="7492524" cy="4762543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EED4D40-C1C3-D409-E08B-47ACBBE2A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8550" y="1311204"/>
                <a:ext cx="2807648" cy="4762543"/>
              </a:xfrm>
              <a:prstGeom prst="rect">
                <a:avLst/>
              </a:prstGeom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1C08B92-D13E-103C-0D66-F8796C622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4499" y="2139656"/>
                <a:ext cx="3076575" cy="77152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41FB0D7-2E9F-E395-5833-6D8F2249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64499" y="3946820"/>
                <a:ext cx="3038475" cy="77152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92A01E22-CF12-C835-ABB1-3F3955859903}"/>
                  </a:ext>
                </a:extLst>
              </p:cNvPr>
              <p:cNvCxnSpPr/>
              <p:nvPr/>
            </p:nvCxnSpPr>
            <p:spPr>
              <a:xfrm>
                <a:off x="8104472" y="3118585"/>
                <a:ext cx="0" cy="53901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bject 10">
              <a:extLst>
                <a:ext uri="{FF2B5EF4-FFF2-40B4-BE49-F238E27FC236}">
                  <a16:creationId xmlns:a16="http://schemas.microsoft.com/office/drawing/2014/main" id="{9377925D-8618-6B69-53BB-7327CD0FB502}"/>
                </a:ext>
              </a:extLst>
            </p:cNvPr>
            <p:cNvSpPr txBox="1"/>
            <p:nvPr/>
          </p:nvSpPr>
          <p:spPr>
            <a:xfrm>
              <a:off x="2692439" y="6145585"/>
              <a:ext cx="1719869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kern="0" dirty="0">
                  <a:solidFill>
                    <a:schemeClr val="accent4"/>
                  </a:solidFill>
                  <a:latin typeface="Bebas Neue"/>
                  <a:cs typeface="Bebas Neue"/>
                </a:rPr>
                <a:t>숙소 정보 수정</a:t>
              </a:r>
              <a:endParaRPr lang="en-US" altLang="ko-KR" kern="0" dirty="0">
                <a:solidFill>
                  <a:schemeClr val="accent4"/>
                </a:solidFill>
                <a:latin typeface="Bebas Neue"/>
                <a:cs typeface="Bebas Neue"/>
              </a:endParaRPr>
            </a:p>
          </p:txBody>
        </p:sp>
      </p:grpSp>
      <p:grpSp>
        <p:nvGrpSpPr>
          <p:cNvPr id="35" name="그룹 1006">
            <a:extLst>
              <a:ext uri="{FF2B5EF4-FFF2-40B4-BE49-F238E27FC236}">
                <a16:creationId xmlns:a16="http://schemas.microsoft.com/office/drawing/2014/main" id="{ECEEF29E-9784-39D9-83AE-2E1588011236}"/>
              </a:ext>
            </a:extLst>
          </p:cNvPr>
          <p:cNvGrpSpPr/>
          <p:nvPr/>
        </p:nvGrpSpPr>
        <p:grpSpPr>
          <a:xfrm>
            <a:off x="954971" y="775615"/>
            <a:ext cx="10363200" cy="5840758"/>
            <a:chOff x="959800" y="8183812"/>
            <a:chExt cx="17440200" cy="2217017"/>
          </a:xfrm>
          <a:solidFill>
            <a:srgbClr val="00B0F0">
              <a:alpha val="10000"/>
            </a:srgbClr>
          </a:solidFill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1F5FF8B7-F9DF-AEDD-5A6D-18D68FBA1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70000"/>
            </a:blip>
            <a:stretch>
              <a:fillRect/>
            </a:stretch>
          </p:blipFill>
          <p:spPr>
            <a:xfrm>
              <a:off x="959800" y="8183812"/>
              <a:ext cx="17440200" cy="2217017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</p:grpSp>
      <p:pic>
        <p:nvPicPr>
          <p:cNvPr id="37" name="그림 36" descr="테이블이(가) 표시된 사진&#10;&#10;자동 생성된 설명">
            <a:extLst>
              <a:ext uri="{FF2B5EF4-FFF2-40B4-BE49-F238E27FC236}">
                <a16:creationId xmlns:a16="http://schemas.microsoft.com/office/drawing/2014/main" id="{48C85AAF-1EA8-67AB-BDF8-7B8A82508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87" y="1825804"/>
            <a:ext cx="6080806" cy="3717884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9026D0E-8E3C-A717-DB16-5BA8F4145D0E}"/>
              </a:ext>
            </a:extLst>
          </p:cNvPr>
          <p:cNvCxnSpPr/>
          <p:nvPr/>
        </p:nvCxnSpPr>
        <p:spPr>
          <a:xfrm>
            <a:off x="7646970" y="2923870"/>
            <a:ext cx="2026557" cy="0"/>
          </a:xfrm>
          <a:prstGeom prst="line">
            <a:avLst/>
          </a:prstGeom>
          <a:ln w="47625" cap="flat">
            <a:solidFill>
              <a:schemeClr val="accent4"/>
            </a:solidFill>
            <a:prstDash val="solid"/>
            <a:miter lim="800000"/>
            <a:headEnd type="none"/>
            <a:tailEnd type="oval" w="lg" len="lg"/>
          </a:ln>
          <a:effectLst>
            <a:outerShdw blurRad="50800" dist="50800" dir="5400000" sx="99000" sy="99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2E4962B-6AB1-D9FE-B53D-108E28F674C6}"/>
              </a:ext>
            </a:extLst>
          </p:cNvPr>
          <p:cNvSpPr txBox="1"/>
          <p:nvPr/>
        </p:nvSpPr>
        <p:spPr>
          <a:xfrm>
            <a:off x="7956335" y="255453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숙소 테이블</a:t>
            </a:r>
          </a:p>
        </p:txBody>
      </p:sp>
    </p:spTree>
    <p:extLst>
      <p:ext uri="{BB962C8B-B14F-4D97-AF65-F5344CB8AC3E}">
        <p14:creationId xmlns:p14="http://schemas.microsoft.com/office/powerpoint/2010/main" val="7367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104961AC-2B1C-7AEB-B281-FF5A1C364AFB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D90D5F5B-5C5B-452D-1B93-94163787D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1128" y="5389170"/>
            <a:ext cx="2449581" cy="12747"/>
            <a:chOff x="-1261692" y="8083754"/>
            <a:chExt cx="3674372" cy="19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1261692" y="8083754"/>
              <a:ext cx="3674372" cy="19121"/>
            </a:xfrm>
            <a:prstGeom prst="rect">
              <a:avLst/>
            </a:prstGeom>
          </p:spPr>
        </p:pic>
      </p:grpSp>
      <p:sp>
        <p:nvSpPr>
          <p:cNvPr id="1011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3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A02D7F55-64DC-AEFE-18EE-5F99D8D6FC52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8DE8F1E-A4AF-F0B2-51CA-D9E517203AF2}"/>
              </a:ext>
            </a:extLst>
          </p:cNvPr>
          <p:cNvSpPr txBox="1"/>
          <p:nvPr/>
        </p:nvSpPr>
        <p:spPr>
          <a:xfrm>
            <a:off x="1032269" y="156336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예약하기 </a:t>
            </a:r>
            <a:r>
              <a:rPr lang="en-US" altLang="ko-KR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- insert, select, delete</a:t>
            </a:r>
            <a:endParaRPr lang="en-US" altLang="ko-KR" sz="2000" b="1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  <a:cs typeface="함초롬바탕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28FC086E-E38B-EF5D-B42D-2274BF98886F}"/>
              </a:ext>
            </a:extLst>
          </p:cNvPr>
          <p:cNvSpPr txBox="1"/>
          <p:nvPr/>
        </p:nvSpPr>
        <p:spPr>
          <a:xfrm>
            <a:off x="-130327" y="176887"/>
            <a:ext cx="126380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6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구현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9275EB-BC91-B509-C74D-6BBA0AC02FFB}"/>
              </a:ext>
            </a:extLst>
          </p:cNvPr>
          <p:cNvGrpSpPr/>
          <p:nvPr/>
        </p:nvGrpSpPr>
        <p:grpSpPr>
          <a:xfrm>
            <a:off x="2976572" y="1394845"/>
            <a:ext cx="7164579" cy="5248514"/>
            <a:chOff x="1032269" y="1371788"/>
            <a:chExt cx="7164579" cy="524851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590255-1FBA-C61D-6C6B-125CDF90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269" y="1371788"/>
              <a:ext cx="2790825" cy="475297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0FF6C69-311B-A03C-875C-5AC339D6485F}"/>
                </a:ext>
              </a:extLst>
            </p:cNvPr>
            <p:cNvSpPr/>
            <p:nvPr/>
          </p:nvSpPr>
          <p:spPr>
            <a:xfrm>
              <a:off x="3886760" y="1518825"/>
              <a:ext cx="1002535" cy="1797039"/>
            </a:xfrm>
            <a:custGeom>
              <a:avLst/>
              <a:gdLst>
                <a:gd name="connsiteX0" fmla="*/ 0 w 1002535"/>
                <a:gd name="connsiteY0" fmla="*/ 0 h 1797039"/>
                <a:gd name="connsiteX1" fmla="*/ 501268 w 1002535"/>
                <a:gd name="connsiteY1" fmla="*/ 83541 h 1797039"/>
                <a:gd name="connsiteX2" fmla="*/ 501268 w 1002535"/>
                <a:gd name="connsiteY2" fmla="*/ 513396 h 1797039"/>
                <a:gd name="connsiteX3" fmla="*/ 501268 w 1002535"/>
                <a:gd name="connsiteY3" fmla="*/ 910185 h 1797039"/>
                <a:gd name="connsiteX4" fmla="*/ 1002536 w 1002535"/>
                <a:gd name="connsiteY4" fmla="*/ 993726 h 1797039"/>
                <a:gd name="connsiteX5" fmla="*/ 501268 w 1002535"/>
                <a:gd name="connsiteY5" fmla="*/ 1077267 h 1797039"/>
                <a:gd name="connsiteX6" fmla="*/ 501268 w 1002535"/>
                <a:gd name="connsiteY6" fmla="*/ 1401745 h 1797039"/>
                <a:gd name="connsiteX7" fmla="*/ 501268 w 1002535"/>
                <a:gd name="connsiteY7" fmla="*/ 1713498 h 1797039"/>
                <a:gd name="connsiteX8" fmla="*/ 0 w 1002535"/>
                <a:gd name="connsiteY8" fmla="*/ 1797039 h 1797039"/>
                <a:gd name="connsiteX9" fmla="*/ 0 w 1002535"/>
                <a:gd name="connsiteY9" fmla="*/ 1162085 h 1797039"/>
                <a:gd name="connsiteX10" fmla="*/ 0 w 1002535"/>
                <a:gd name="connsiteY10" fmla="*/ 581043 h 1797039"/>
                <a:gd name="connsiteX11" fmla="*/ 0 w 1002535"/>
                <a:gd name="connsiteY11" fmla="*/ 0 h 1797039"/>
                <a:gd name="connsiteX0" fmla="*/ 0 w 1002535"/>
                <a:gd name="connsiteY0" fmla="*/ 0 h 1797039"/>
                <a:gd name="connsiteX1" fmla="*/ 501268 w 1002535"/>
                <a:gd name="connsiteY1" fmla="*/ 83541 h 1797039"/>
                <a:gd name="connsiteX2" fmla="*/ 501268 w 1002535"/>
                <a:gd name="connsiteY2" fmla="*/ 496863 h 1797039"/>
                <a:gd name="connsiteX3" fmla="*/ 501268 w 1002535"/>
                <a:gd name="connsiteY3" fmla="*/ 910185 h 1797039"/>
                <a:gd name="connsiteX4" fmla="*/ 1002536 w 1002535"/>
                <a:gd name="connsiteY4" fmla="*/ 993726 h 1797039"/>
                <a:gd name="connsiteX5" fmla="*/ 501268 w 1002535"/>
                <a:gd name="connsiteY5" fmla="*/ 1077267 h 1797039"/>
                <a:gd name="connsiteX6" fmla="*/ 501268 w 1002535"/>
                <a:gd name="connsiteY6" fmla="*/ 1389020 h 1797039"/>
                <a:gd name="connsiteX7" fmla="*/ 501268 w 1002535"/>
                <a:gd name="connsiteY7" fmla="*/ 1713498 h 1797039"/>
                <a:gd name="connsiteX8" fmla="*/ 0 w 1002535"/>
                <a:gd name="connsiteY8" fmla="*/ 1797039 h 179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2535" h="1797039" stroke="0" extrusionOk="0">
                  <a:moveTo>
                    <a:pt x="0" y="0"/>
                  </a:moveTo>
                  <a:cubicBezTo>
                    <a:pt x="277710" y="1245"/>
                    <a:pt x="513567" y="39585"/>
                    <a:pt x="501268" y="83541"/>
                  </a:cubicBezTo>
                  <a:cubicBezTo>
                    <a:pt x="515025" y="256845"/>
                    <a:pt x="451883" y="351550"/>
                    <a:pt x="501268" y="513396"/>
                  </a:cubicBezTo>
                  <a:cubicBezTo>
                    <a:pt x="550653" y="675243"/>
                    <a:pt x="492848" y="744939"/>
                    <a:pt x="501268" y="910185"/>
                  </a:cubicBezTo>
                  <a:cubicBezTo>
                    <a:pt x="458550" y="964998"/>
                    <a:pt x="734169" y="949651"/>
                    <a:pt x="1002536" y="993726"/>
                  </a:cubicBezTo>
                  <a:cubicBezTo>
                    <a:pt x="730014" y="996988"/>
                    <a:pt x="505318" y="1028541"/>
                    <a:pt x="501268" y="1077267"/>
                  </a:cubicBezTo>
                  <a:cubicBezTo>
                    <a:pt x="523724" y="1166187"/>
                    <a:pt x="479884" y="1274213"/>
                    <a:pt x="501268" y="1401745"/>
                  </a:cubicBezTo>
                  <a:cubicBezTo>
                    <a:pt x="522652" y="1529277"/>
                    <a:pt x="482912" y="1606923"/>
                    <a:pt x="501268" y="1713498"/>
                  </a:cubicBezTo>
                  <a:cubicBezTo>
                    <a:pt x="560664" y="1776693"/>
                    <a:pt x="284034" y="1803864"/>
                    <a:pt x="0" y="1797039"/>
                  </a:cubicBezTo>
                  <a:cubicBezTo>
                    <a:pt x="-67655" y="1609886"/>
                    <a:pt x="73005" y="1298544"/>
                    <a:pt x="0" y="1162085"/>
                  </a:cubicBezTo>
                  <a:cubicBezTo>
                    <a:pt x="-73005" y="1025626"/>
                    <a:pt x="18133" y="733397"/>
                    <a:pt x="0" y="581043"/>
                  </a:cubicBezTo>
                  <a:cubicBezTo>
                    <a:pt x="-18133" y="428689"/>
                    <a:pt x="10389" y="222319"/>
                    <a:pt x="0" y="0"/>
                  </a:cubicBezTo>
                  <a:close/>
                </a:path>
                <a:path w="1002535" h="1797039" fill="none" extrusionOk="0">
                  <a:moveTo>
                    <a:pt x="0" y="0"/>
                  </a:moveTo>
                  <a:cubicBezTo>
                    <a:pt x="274441" y="11253"/>
                    <a:pt x="493869" y="40522"/>
                    <a:pt x="501268" y="83541"/>
                  </a:cubicBezTo>
                  <a:cubicBezTo>
                    <a:pt x="530180" y="201080"/>
                    <a:pt x="474116" y="304943"/>
                    <a:pt x="501268" y="496863"/>
                  </a:cubicBezTo>
                  <a:cubicBezTo>
                    <a:pt x="528420" y="688783"/>
                    <a:pt x="453199" y="725841"/>
                    <a:pt x="501268" y="910185"/>
                  </a:cubicBezTo>
                  <a:cubicBezTo>
                    <a:pt x="495905" y="949890"/>
                    <a:pt x="773804" y="952743"/>
                    <a:pt x="1002536" y="993726"/>
                  </a:cubicBezTo>
                  <a:cubicBezTo>
                    <a:pt x="716333" y="989209"/>
                    <a:pt x="507451" y="1028798"/>
                    <a:pt x="501268" y="1077267"/>
                  </a:cubicBezTo>
                  <a:cubicBezTo>
                    <a:pt x="507075" y="1195423"/>
                    <a:pt x="467667" y="1298008"/>
                    <a:pt x="501268" y="1389020"/>
                  </a:cubicBezTo>
                  <a:cubicBezTo>
                    <a:pt x="534869" y="1480032"/>
                    <a:pt x="500999" y="1561224"/>
                    <a:pt x="501268" y="1713498"/>
                  </a:cubicBezTo>
                  <a:cubicBezTo>
                    <a:pt x="467385" y="1727069"/>
                    <a:pt x="243031" y="1843376"/>
                    <a:pt x="0" y="1797039"/>
                  </a:cubicBezTo>
                </a:path>
                <a:path w="1002535" h="1797039" fill="none" stroke="0" extrusionOk="0">
                  <a:moveTo>
                    <a:pt x="0" y="0"/>
                  </a:moveTo>
                  <a:cubicBezTo>
                    <a:pt x="278240" y="-8239"/>
                    <a:pt x="507610" y="46840"/>
                    <a:pt x="501268" y="83541"/>
                  </a:cubicBezTo>
                  <a:cubicBezTo>
                    <a:pt x="503446" y="180111"/>
                    <a:pt x="468876" y="316488"/>
                    <a:pt x="501268" y="505129"/>
                  </a:cubicBezTo>
                  <a:cubicBezTo>
                    <a:pt x="533660" y="693770"/>
                    <a:pt x="485257" y="787260"/>
                    <a:pt x="501268" y="910185"/>
                  </a:cubicBezTo>
                  <a:cubicBezTo>
                    <a:pt x="469634" y="970460"/>
                    <a:pt x="673564" y="951803"/>
                    <a:pt x="1002536" y="993726"/>
                  </a:cubicBezTo>
                  <a:cubicBezTo>
                    <a:pt x="729023" y="980678"/>
                    <a:pt x="505815" y="1032164"/>
                    <a:pt x="501268" y="1077267"/>
                  </a:cubicBezTo>
                  <a:cubicBezTo>
                    <a:pt x="538416" y="1220145"/>
                    <a:pt x="477514" y="1311051"/>
                    <a:pt x="501268" y="1408107"/>
                  </a:cubicBezTo>
                  <a:cubicBezTo>
                    <a:pt x="525022" y="1505163"/>
                    <a:pt x="485934" y="1623996"/>
                    <a:pt x="501268" y="1713498"/>
                  </a:cubicBezTo>
                  <a:cubicBezTo>
                    <a:pt x="433278" y="1757677"/>
                    <a:pt x="230899" y="1804832"/>
                    <a:pt x="0" y="1797039"/>
                  </a:cubicBezTo>
                </a:path>
              </a:pathLst>
            </a:custGeom>
            <a:ln w="28575">
              <a:extLst>
                <a:ext uri="{C807C97D-BFC1-408E-A445-0C87EB9F89A2}">
                  <ask:lineSketchStyleProps xmlns:ask="http://schemas.microsoft.com/office/drawing/2018/sketchyshapes" sd="329676001">
                    <a:prstGeom prst="rightBrace">
                      <a:avLst>
                        <a:gd name="adj1" fmla="val 8333"/>
                        <a:gd name="adj2" fmla="val 55298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82098CC6-AAA7-A36D-427E-B8FCBF7C5963}"/>
                </a:ext>
              </a:extLst>
            </p:cNvPr>
            <p:cNvSpPr/>
            <p:nvPr/>
          </p:nvSpPr>
          <p:spPr>
            <a:xfrm>
              <a:off x="3886759" y="3530414"/>
              <a:ext cx="1002535" cy="2594349"/>
            </a:xfrm>
            <a:custGeom>
              <a:avLst/>
              <a:gdLst>
                <a:gd name="connsiteX0" fmla="*/ 0 w 1002535"/>
                <a:gd name="connsiteY0" fmla="*/ 0 h 2594349"/>
                <a:gd name="connsiteX1" fmla="*/ 501268 w 1002535"/>
                <a:gd name="connsiteY1" fmla="*/ 83541 h 2594349"/>
                <a:gd name="connsiteX2" fmla="*/ 501268 w 1002535"/>
                <a:gd name="connsiteY2" fmla="*/ 480704 h 2594349"/>
                <a:gd name="connsiteX3" fmla="*/ 501268 w 1002535"/>
                <a:gd name="connsiteY3" fmla="*/ 928568 h 2594349"/>
                <a:gd name="connsiteX4" fmla="*/ 501268 w 1002535"/>
                <a:gd name="connsiteY4" fmla="*/ 1351082 h 2594349"/>
                <a:gd name="connsiteX5" fmla="*/ 1002536 w 1002535"/>
                <a:gd name="connsiteY5" fmla="*/ 1434623 h 2594349"/>
                <a:gd name="connsiteX6" fmla="*/ 501268 w 1002535"/>
                <a:gd name="connsiteY6" fmla="*/ 1518164 h 2594349"/>
                <a:gd name="connsiteX7" fmla="*/ 501268 w 1002535"/>
                <a:gd name="connsiteY7" fmla="*/ 2024412 h 2594349"/>
                <a:gd name="connsiteX8" fmla="*/ 501268 w 1002535"/>
                <a:gd name="connsiteY8" fmla="*/ 2510808 h 2594349"/>
                <a:gd name="connsiteX9" fmla="*/ 0 w 1002535"/>
                <a:gd name="connsiteY9" fmla="*/ 2594349 h 2594349"/>
                <a:gd name="connsiteX10" fmla="*/ 0 w 1002535"/>
                <a:gd name="connsiteY10" fmla="*/ 2075479 h 2594349"/>
                <a:gd name="connsiteX11" fmla="*/ 0 w 1002535"/>
                <a:gd name="connsiteY11" fmla="*/ 1504722 h 2594349"/>
                <a:gd name="connsiteX12" fmla="*/ 0 w 1002535"/>
                <a:gd name="connsiteY12" fmla="*/ 985853 h 2594349"/>
                <a:gd name="connsiteX13" fmla="*/ 0 w 1002535"/>
                <a:gd name="connsiteY13" fmla="*/ 0 h 2594349"/>
                <a:gd name="connsiteX0" fmla="*/ 0 w 1002535"/>
                <a:gd name="connsiteY0" fmla="*/ 0 h 2594349"/>
                <a:gd name="connsiteX1" fmla="*/ 501268 w 1002535"/>
                <a:gd name="connsiteY1" fmla="*/ 83541 h 2594349"/>
                <a:gd name="connsiteX2" fmla="*/ 501268 w 1002535"/>
                <a:gd name="connsiteY2" fmla="*/ 468028 h 2594349"/>
                <a:gd name="connsiteX3" fmla="*/ 501268 w 1002535"/>
                <a:gd name="connsiteY3" fmla="*/ 915893 h 2594349"/>
                <a:gd name="connsiteX4" fmla="*/ 501268 w 1002535"/>
                <a:gd name="connsiteY4" fmla="*/ 1351082 h 2594349"/>
                <a:gd name="connsiteX5" fmla="*/ 1002536 w 1002535"/>
                <a:gd name="connsiteY5" fmla="*/ 1434623 h 2594349"/>
                <a:gd name="connsiteX6" fmla="*/ 501268 w 1002535"/>
                <a:gd name="connsiteY6" fmla="*/ 1518164 h 2594349"/>
                <a:gd name="connsiteX7" fmla="*/ 501268 w 1002535"/>
                <a:gd name="connsiteY7" fmla="*/ 2034339 h 2594349"/>
                <a:gd name="connsiteX8" fmla="*/ 501268 w 1002535"/>
                <a:gd name="connsiteY8" fmla="*/ 2510808 h 2594349"/>
                <a:gd name="connsiteX9" fmla="*/ 0 w 1002535"/>
                <a:gd name="connsiteY9" fmla="*/ 2594349 h 259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2535" h="2594349" stroke="0" extrusionOk="0">
                  <a:moveTo>
                    <a:pt x="0" y="0"/>
                  </a:moveTo>
                  <a:cubicBezTo>
                    <a:pt x="280710" y="-2066"/>
                    <a:pt x="501510" y="26726"/>
                    <a:pt x="501268" y="83541"/>
                  </a:cubicBezTo>
                  <a:cubicBezTo>
                    <a:pt x="541556" y="267861"/>
                    <a:pt x="475332" y="296247"/>
                    <a:pt x="501268" y="480704"/>
                  </a:cubicBezTo>
                  <a:cubicBezTo>
                    <a:pt x="527204" y="665161"/>
                    <a:pt x="478620" y="773794"/>
                    <a:pt x="501268" y="928568"/>
                  </a:cubicBezTo>
                  <a:cubicBezTo>
                    <a:pt x="523916" y="1083342"/>
                    <a:pt x="494702" y="1218676"/>
                    <a:pt x="501268" y="1351082"/>
                  </a:cubicBezTo>
                  <a:cubicBezTo>
                    <a:pt x="491793" y="1418700"/>
                    <a:pt x="743673" y="1467821"/>
                    <a:pt x="1002536" y="1434623"/>
                  </a:cubicBezTo>
                  <a:cubicBezTo>
                    <a:pt x="725722" y="1445653"/>
                    <a:pt x="496688" y="1461316"/>
                    <a:pt x="501268" y="1518164"/>
                  </a:cubicBezTo>
                  <a:cubicBezTo>
                    <a:pt x="536438" y="1765325"/>
                    <a:pt x="454280" y="1806649"/>
                    <a:pt x="501268" y="2024412"/>
                  </a:cubicBezTo>
                  <a:cubicBezTo>
                    <a:pt x="548256" y="2242175"/>
                    <a:pt x="480400" y="2291440"/>
                    <a:pt x="501268" y="2510808"/>
                  </a:cubicBezTo>
                  <a:cubicBezTo>
                    <a:pt x="508241" y="2582129"/>
                    <a:pt x="272604" y="2546753"/>
                    <a:pt x="0" y="2594349"/>
                  </a:cubicBezTo>
                  <a:cubicBezTo>
                    <a:pt x="-17683" y="2385335"/>
                    <a:pt x="6990" y="2285026"/>
                    <a:pt x="0" y="2075479"/>
                  </a:cubicBezTo>
                  <a:cubicBezTo>
                    <a:pt x="-6990" y="1865932"/>
                    <a:pt x="24305" y="1776952"/>
                    <a:pt x="0" y="1504722"/>
                  </a:cubicBezTo>
                  <a:cubicBezTo>
                    <a:pt x="-24305" y="1232492"/>
                    <a:pt x="7004" y="1105065"/>
                    <a:pt x="0" y="985853"/>
                  </a:cubicBezTo>
                  <a:cubicBezTo>
                    <a:pt x="-7004" y="866641"/>
                    <a:pt x="79724" y="255583"/>
                    <a:pt x="0" y="0"/>
                  </a:cubicBezTo>
                  <a:close/>
                </a:path>
                <a:path w="1002535" h="2594349" fill="none" extrusionOk="0">
                  <a:moveTo>
                    <a:pt x="0" y="0"/>
                  </a:moveTo>
                  <a:cubicBezTo>
                    <a:pt x="263455" y="43"/>
                    <a:pt x="514218" y="36793"/>
                    <a:pt x="501268" y="83541"/>
                  </a:cubicBezTo>
                  <a:cubicBezTo>
                    <a:pt x="505249" y="224304"/>
                    <a:pt x="462422" y="300428"/>
                    <a:pt x="501268" y="468028"/>
                  </a:cubicBezTo>
                  <a:cubicBezTo>
                    <a:pt x="540114" y="635628"/>
                    <a:pt x="487510" y="714906"/>
                    <a:pt x="501268" y="915893"/>
                  </a:cubicBezTo>
                  <a:cubicBezTo>
                    <a:pt x="515026" y="1116880"/>
                    <a:pt x="496242" y="1235060"/>
                    <a:pt x="501268" y="1351082"/>
                  </a:cubicBezTo>
                  <a:cubicBezTo>
                    <a:pt x="540949" y="1444207"/>
                    <a:pt x="716464" y="1450358"/>
                    <a:pt x="1002536" y="1434623"/>
                  </a:cubicBezTo>
                  <a:cubicBezTo>
                    <a:pt x="722886" y="1445819"/>
                    <a:pt x="503499" y="1475160"/>
                    <a:pt x="501268" y="1518164"/>
                  </a:cubicBezTo>
                  <a:cubicBezTo>
                    <a:pt x="557253" y="1753358"/>
                    <a:pt x="466432" y="1792444"/>
                    <a:pt x="501268" y="2034339"/>
                  </a:cubicBezTo>
                  <a:cubicBezTo>
                    <a:pt x="536104" y="2276235"/>
                    <a:pt x="456591" y="2332021"/>
                    <a:pt x="501268" y="2510808"/>
                  </a:cubicBezTo>
                  <a:cubicBezTo>
                    <a:pt x="481546" y="2550020"/>
                    <a:pt x="335149" y="2564916"/>
                    <a:pt x="0" y="2594349"/>
                  </a:cubicBezTo>
                </a:path>
                <a:path w="1002535" h="2594349" fill="none" stroke="0" extrusionOk="0">
                  <a:moveTo>
                    <a:pt x="0" y="0"/>
                  </a:moveTo>
                  <a:cubicBezTo>
                    <a:pt x="283128" y="5799"/>
                    <a:pt x="488385" y="40900"/>
                    <a:pt x="501268" y="83541"/>
                  </a:cubicBezTo>
                  <a:cubicBezTo>
                    <a:pt x="551819" y="213300"/>
                    <a:pt x="479721" y="324217"/>
                    <a:pt x="501268" y="531405"/>
                  </a:cubicBezTo>
                  <a:cubicBezTo>
                    <a:pt x="522815" y="738593"/>
                    <a:pt x="453285" y="876525"/>
                    <a:pt x="501268" y="966595"/>
                  </a:cubicBezTo>
                  <a:cubicBezTo>
                    <a:pt x="549251" y="1056665"/>
                    <a:pt x="470681" y="1204340"/>
                    <a:pt x="501268" y="1351082"/>
                  </a:cubicBezTo>
                  <a:cubicBezTo>
                    <a:pt x="491950" y="1402617"/>
                    <a:pt x="700835" y="1452093"/>
                    <a:pt x="1002536" y="1434623"/>
                  </a:cubicBezTo>
                  <a:cubicBezTo>
                    <a:pt x="723633" y="1434485"/>
                    <a:pt x="494393" y="1469010"/>
                    <a:pt x="501268" y="1518164"/>
                  </a:cubicBezTo>
                  <a:cubicBezTo>
                    <a:pt x="527794" y="1738907"/>
                    <a:pt x="448540" y="1822669"/>
                    <a:pt x="501268" y="1984707"/>
                  </a:cubicBezTo>
                  <a:cubicBezTo>
                    <a:pt x="553996" y="2146745"/>
                    <a:pt x="484639" y="2362961"/>
                    <a:pt x="501268" y="2510808"/>
                  </a:cubicBezTo>
                  <a:cubicBezTo>
                    <a:pt x="565123" y="2570431"/>
                    <a:pt x="245060" y="2584632"/>
                    <a:pt x="0" y="2594349"/>
                  </a:cubicBezTo>
                </a:path>
              </a:pathLst>
            </a:custGeom>
            <a:ln w="28575">
              <a:extLst>
                <a:ext uri="{C807C97D-BFC1-408E-A445-0C87EB9F89A2}">
                  <ask:lineSketchStyleProps xmlns:ask="http://schemas.microsoft.com/office/drawing/2018/sketchyshapes" sd="542668912">
                    <a:prstGeom prst="rightBrace">
                      <a:avLst>
                        <a:gd name="adj1" fmla="val 8333"/>
                        <a:gd name="adj2" fmla="val 55298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41A10D7E-63FC-3EC8-0692-41794125F376}"/>
                </a:ext>
              </a:extLst>
            </p:cNvPr>
            <p:cNvSpPr txBox="1"/>
            <p:nvPr/>
          </p:nvSpPr>
          <p:spPr>
            <a:xfrm>
              <a:off x="5019622" y="2187307"/>
              <a:ext cx="3177226" cy="64633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3600" kern="0" dirty="0">
                  <a:solidFill>
                    <a:schemeClr val="accent4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Bebas Neue"/>
                </a:rPr>
                <a:t>숙소 조건 설정</a:t>
              </a:r>
              <a:endParaRPr lang="en-US" altLang="ko-KR" sz="3600" kern="0" dirty="0">
                <a:solidFill>
                  <a:schemeClr val="accent4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Bebas Neue"/>
              </a:endParaRPr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1B859603-166D-8E03-0D7A-0BBCAFEDA1A5}"/>
                </a:ext>
              </a:extLst>
            </p:cNvPr>
            <p:cNvSpPr txBox="1"/>
            <p:nvPr/>
          </p:nvSpPr>
          <p:spPr>
            <a:xfrm>
              <a:off x="5019621" y="4610921"/>
              <a:ext cx="3177226" cy="64633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sz="3600" kern="0" dirty="0">
                  <a:solidFill>
                    <a:schemeClr val="accent6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Bebas Neue"/>
                </a:rPr>
                <a:t>숙소 검색 결과</a:t>
              </a:r>
              <a:endParaRPr lang="en-US" altLang="ko-KR" sz="3600" kern="0" dirty="0">
                <a:solidFill>
                  <a:schemeClr val="accent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Bebas Neue"/>
              </a:endParaRPr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56439D05-10DC-6550-B85A-95886F16B870}"/>
                </a:ext>
              </a:extLst>
            </p:cNvPr>
            <p:cNvSpPr txBox="1"/>
            <p:nvPr/>
          </p:nvSpPr>
          <p:spPr>
            <a:xfrm>
              <a:off x="1876714" y="6250970"/>
              <a:ext cx="1621291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kern="0" dirty="0">
                  <a:solidFill>
                    <a:schemeClr val="accent4"/>
                  </a:solidFill>
                  <a:latin typeface="Bebas Neue"/>
                  <a:cs typeface="Bebas Neue"/>
                </a:rPr>
                <a:t>숙소 찾기</a:t>
              </a:r>
              <a:endParaRPr lang="en-US" altLang="ko-KR" kern="0" dirty="0">
                <a:solidFill>
                  <a:schemeClr val="accent4"/>
                </a:solidFill>
                <a:latin typeface="Bebas Neue"/>
                <a:cs typeface="Bebas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6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104961AC-2B1C-7AEB-B281-FF5A1C364AFB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D90D5F5B-5C5B-452D-1B93-94163787D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1128" y="5389170"/>
            <a:ext cx="2449581" cy="12747"/>
            <a:chOff x="-1261692" y="8083754"/>
            <a:chExt cx="3674372" cy="19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1261692" y="8083754"/>
              <a:ext cx="3674372" cy="19121"/>
            </a:xfrm>
            <a:prstGeom prst="rect">
              <a:avLst/>
            </a:prstGeom>
          </p:spPr>
        </p:pic>
      </p:grpSp>
      <p:sp>
        <p:nvSpPr>
          <p:cNvPr id="1011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3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A02D7F55-64DC-AEFE-18EE-5F99D8D6FC52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8DE8F1E-A4AF-F0B2-51CA-D9E517203AF2}"/>
              </a:ext>
            </a:extLst>
          </p:cNvPr>
          <p:cNvSpPr txBox="1"/>
          <p:nvPr/>
        </p:nvSpPr>
        <p:spPr>
          <a:xfrm>
            <a:off x="1032269" y="156336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예약하기 </a:t>
            </a:r>
            <a:r>
              <a:rPr lang="en-US" altLang="ko-KR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- insert, select, delete</a:t>
            </a:r>
            <a:endParaRPr lang="en-US" altLang="ko-KR" sz="2000" b="1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  <a:cs typeface="함초롬바탕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28FC086E-E38B-EF5D-B42D-2274BF98886F}"/>
              </a:ext>
            </a:extLst>
          </p:cNvPr>
          <p:cNvSpPr txBox="1"/>
          <p:nvPr/>
        </p:nvSpPr>
        <p:spPr>
          <a:xfrm>
            <a:off x="-130327" y="176887"/>
            <a:ext cx="126380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6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구현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E87067-931C-5A7E-D358-AD77C8CFFCCA}"/>
              </a:ext>
            </a:extLst>
          </p:cNvPr>
          <p:cNvGrpSpPr/>
          <p:nvPr/>
        </p:nvGrpSpPr>
        <p:grpSpPr>
          <a:xfrm>
            <a:off x="4435649" y="1394845"/>
            <a:ext cx="2790825" cy="5248514"/>
            <a:chOff x="4502311" y="1394844"/>
            <a:chExt cx="2790825" cy="524851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7AB16F-AAB2-1DE5-7866-E922C367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311" y="1394844"/>
              <a:ext cx="2790825" cy="475297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DAFC0BD2-903D-388B-AF74-EB1F96E7D1AE}"/>
                </a:ext>
              </a:extLst>
            </p:cNvPr>
            <p:cNvSpPr txBox="1"/>
            <p:nvPr/>
          </p:nvSpPr>
          <p:spPr>
            <a:xfrm>
              <a:off x="5255569" y="6274026"/>
              <a:ext cx="1150985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defRPr/>
              </a:pPr>
              <a:r>
                <a:rPr lang="ko-KR" altLang="en-US" kern="0" dirty="0">
                  <a:solidFill>
                    <a:schemeClr val="accent4"/>
                  </a:solidFill>
                  <a:latin typeface="Bebas Neue"/>
                  <a:cs typeface="Bebas Neue"/>
                </a:rPr>
                <a:t>숙소 예약</a:t>
              </a:r>
              <a:endParaRPr lang="en-US" altLang="ko-KR" kern="0" dirty="0">
                <a:solidFill>
                  <a:schemeClr val="accent4"/>
                </a:solidFill>
                <a:latin typeface="Bebas Neue"/>
                <a:cs typeface="Bebas Neue"/>
              </a:endParaRPr>
            </a:p>
          </p:txBody>
        </p:sp>
      </p:grpSp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D8C8FDB6-E4AD-757C-74DA-E30736E1BA7A}"/>
              </a:ext>
            </a:extLst>
          </p:cNvPr>
          <p:cNvGrpSpPr/>
          <p:nvPr/>
        </p:nvGrpSpPr>
        <p:grpSpPr>
          <a:xfrm>
            <a:off x="961037" y="768107"/>
            <a:ext cx="10363200" cy="5840758"/>
            <a:chOff x="959800" y="8183812"/>
            <a:chExt cx="17440200" cy="2217017"/>
          </a:xfrm>
          <a:solidFill>
            <a:srgbClr val="00B0F0">
              <a:alpha val="32000"/>
            </a:srgbClr>
          </a:solidFill>
        </p:grpSpPr>
        <p:pic>
          <p:nvPicPr>
            <p:cNvPr id="33" name="Object 17">
              <a:extLst>
                <a:ext uri="{FF2B5EF4-FFF2-40B4-BE49-F238E27FC236}">
                  <a16:creationId xmlns:a16="http://schemas.microsoft.com/office/drawing/2014/main" id="{32EDB889-2041-BF2A-8968-E0D4D1644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tretch>
              <a:fillRect/>
            </a:stretch>
          </p:blipFill>
          <p:spPr>
            <a:xfrm>
              <a:off x="959800" y="8183812"/>
              <a:ext cx="17440200" cy="2217017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1D2164F-D5C9-5A4D-633D-718C163D479F}"/>
              </a:ext>
            </a:extLst>
          </p:cNvPr>
          <p:cNvCxnSpPr>
            <a:cxnSpLocks/>
          </p:cNvCxnSpPr>
          <p:nvPr/>
        </p:nvCxnSpPr>
        <p:spPr>
          <a:xfrm flipV="1">
            <a:off x="2392770" y="2438621"/>
            <a:ext cx="3224750" cy="939916"/>
          </a:xfrm>
          <a:prstGeom prst="bentConnector3">
            <a:avLst/>
          </a:prstGeom>
          <a:ln w="381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0414824E-D49F-4548-CC77-1FF349647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2508" y="3366814"/>
            <a:ext cx="7714087" cy="2036519"/>
          </a:xfrm>
          <a:prstGeom prst="rect">
            <a:avLst/>
          </a:prstGeom>
        </p:spPr>
      </p:pic>
      <p:sp>
        <p:nvSpPr>
          <p:cNvPr id="36" name="Object 10">
            <a:extLst>
              <a:ext uri="{FF2B5EF4-FFF2-40B4-BE49-F238E27FC236}">
                <a16:creationId xmlns:a16="http://schemas.microsoft.com/office/drawing/2014/main" id="{6A823E49-5CAE-7A63-3A03-9212AAD35168}"/>
              </a:ext>
            </a:extLst>
          </p:cNvPr>
          <p:cNvSpPr txBox="1"/>
          <p:nvPr/>
        </p:nvSpPr>
        <p:spPr>
          <a:xfrm>
            <a:off x="5747847" y="2276121"/>
            <a:ext cx="192628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400" kern="0" dirty="0">
                <a:solidFill>
                  <a:schemeClr val="accent4"/>
                </a:solidFill>
                <a:latin typeface="Bebas Neue"/>
                <a:cs typeface="Bebas Neue"/>
              </a:rPr>
              <a:t>예약 테이블</a:t>
            </a:r>
            <a:endParaRPr lang="en-US" altLang="ko-KR" sz="2400" kern="0" dirty="0">
              <a:solidFill>
                <a:schemeClr val="accent4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624724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104961AC-2B1C-7AEB-B281-FF5A1C364AFB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D90D5F5B-5C5B-452D-1B93-94163787D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1128" y="5389170"/>
            <a:ext cx="2449581" cy="12747"/>
            <a:chOff x="-1261692" y="8083754"/>
            <a:chExt cx="3674372" cy="19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1261692" y="8083754"/>
              <a:ext cx="3674372" cy="19121"/>
            </a:xfrm>
            <a:prstGeom prst="rect">
              <a:avLst/>
            </a:prstGeom>
          </p:spPr>
        </p:pic>
      </p:grpSp>
      <p:sp>
        <p:nvSpPr>
          <p:cNvPr id="1011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3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A02D7F55-64DC-AEFE-18EE-5F99D8D6FC52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8DE8F1E-A4AF-F0B2-51CA-D9E517203AF2}"/>
              </a:ext>
            </a:extLst>
          </p:cNvPr>
          <p:cNvSpPr txBox="1"/>
          <p:nvPr/>
        </p:nvSpPr>
        <p:spPr>
          <a:xfrm>
            <a:off x="1032269" y="156336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리뷰작성 </a:t>
            </a:r>
            <a:r>
              <a:rPr lang="en-US" altLang="ko-KR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- insert, select, update</a:t>
            </a:r>
            <a:endParaRPr lang="en-US" altLang="ko-KR" sz="2000" b="1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  <a:cs typeface="함초롬바탕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28FC086E-E38B-EF5D-B42D-2274BF98886F}"/>
              </a:ext>
            </a:extLst>
          </p:cNvPr>
          <p:cNvSpPr txBox="1"/>
          <p:nvPr/>
        </p:nvSpPr>
        <p:spPr>
          <a:xfrm>
            <a:off x="-130327" y="176887"/>
            <a:ext cx="126380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6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구현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pic>
        <p:nvPicPr>
          <p:cNvPr id="3" name="그림 2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E0993BE3-5A3E-16CD-D1D2-6AFBA6E6A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329032"/>
            <a:ext cx="2857500" cy="483870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08EE658B-6F2E-738C-4905-AC3099642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82" y="1334572"/>
            <a:ext cx="2819255" cy="482762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97502-9B61-7BF0-051D-D89E24AA7348}"/>
              </a:ext>
            </a:extLst>
          </p:cNvPr>
          <p:cNvSpPr/>
          <p:nvPr/>
        </p:nvSpPr>
        <p:spPr>
          <a:xfrm>
            <a:off x="6741671" y="4697216"/>
            <a:ext cx="3220997" cy="16747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45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20951 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32269" y="156336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회원탈퇴 </a:t>
            </a:r>
            <a:r>
              <a:rPr lang="en-US" altLang="ko-KR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- delete( cascade )</a:t>
            </a:r>
            <a:endParaRPr lang="en-US" altLang="ko-KR" sz="2000" b="1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126380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5.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구현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C2BF5092-B979-537C-9B4B-DF1295A22E95}"/>
              </a:ext>
            </a:extLst>
          </p:cNvPr>
          <p:cNvSpPr txBox="1"/>
          <p:nvPr/>
        </p:nvSpPr>
        <p:spPr>
          <a:xfrm>
            <a:off x="3906791" y="6018474"/>
            <a:ext cx="1401058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000" kern="0" dirty="0">
                <a:solidFill>
                  <a:schemeClr val="accent4"/>
                </a:solidFill>
                <a:latin typeface="Bebas Neue"/>
                <a:cs typeface="Bebas Neue"/>
              </a:rPr>
              <a:t>회원탈퇴</a:t>
            </a:r>
            <a:endParaRPr lang="en-US" altLang="ko-KR" sz="2000" kern="0" dirty="0">
              <a:solidFill>
                <a:schemeClr val="accent4"/>
              </a:solidFill>
              <a:latin typeface="Bebas Neue"/>
              <a:cs typeface="Bebas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8C254-226A-20FE-42AC-48AE643B2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08" y="1067825"/>
            <a:ext cx="6524625" cy="4752975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8D44BD-9C94-B8E6-0102-AD05BCC1456A}"/>
              </a:ext>
            </a:extLst>
          </p:cNvPr>
          <p:cNvGrpSpPr/>
          <p:nvPr/>
        </p:nvGrpSpPr>
        <p:grpSpPr>
          <a:xfrm>
            <a:off x="4102739" y="1922504"/>
            <a:ext cx="6946474" cy="3540370"/>
            <a:chOff x="4102739" y="1922504"/>
            <a:chExt cx="6946474" cy="354037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7BE3E01-AF7D-1960-0B2D-71C78E2320CE}"/>
                </a:ext>
              </a:extLst>
            </p:cNvPr>
            <p:cNvGrpSpPr/>
            <p:nvPr/>
          </p:nvGrpSpPr>
          <p:grpSpPr>
            <a:xfrm>
              <a:off x="8447275" y="1922504"/>
              <a:ext cx="2601938" cy="3540370"/>
              <a:chOff x="8447275" y="1922504"/>
              <a:chExt cx="2601938" cy="3540370"/>
            </a:xfrm>
          </p:grpSpPr>
          <p:sp>
            <p:nvSpPr>
              <p:cNvPr id="6" name="말풍선: 사각형 5">
                <a:extLst>
                  <a:ext uri="{FF2B5EF4-FFF2-40B4-BE49-F238E27FC236}">
                    <a16:creationId xmlns:a16="http://schemas.microsoft.com/office/drawing/2014/main" id="{95762286-BCBF-8CF4-CC5F-E56103E53A2C}"/>
                  </a:ext>
                </a:extLst>
              </p:cNvPr>
              <p:cNvSpPr/>
              <p:nvPr/>
            </p:nvSpPr>
            <p:spPr>
              <a:xfrm>
                <a:off x="8447275" y="1922504"/>
                <a:ext cx="2601938" cy="3540370"/>
              </a:xfrm>
              <a:prstGeom prst="wedgeRectCallout">
                <a:avLst>
                  <a:gd name="adj1" fmla="val -67631"/>
                  <a:gd name="adj2" fmla="val 1779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Object 10">
                <a:extLst>
                  <a:ext uri="{FF2B5EF4-FFF2-40B4-BE49-F238E27FC236}">
                    <a16:creationId xmlns:a16="http://schemas.microsoft.com/office/drawing/2014/main" id="{47D9E78B-2184-8FE1-F1A3-8E59B7BD47AD}"/>
                  </a:ext>
                </a:extLst>
              </p:cNvPr>
              <p:cNvSpPr txBox="1"/>
              <p:nvPr/>
            </p:nvSpPr>
            <p:spPr>
              <a:xfrm>
                <a:off x="8565864" y="2681114"/>
                <a:ext cx="2364759" cy="738664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ko-KR" altLang="en-US" sz="2400" kern="0" dirty="0">
                    <a:solidFill>
                      <a:schemeClr val="accent5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일반회원</a:t>
                </a:r>
                <a:endParaRPr lang="en-US" altLang="ko-KR" sz="2400" kern="0" dirty="0">
                  <a:solidFill>
                    <a:schemeClr val="accent5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Bebas Neue"/>
                </a:endParaRPr>
              </a:p>
              <a:p>
                <a:pPr>
                  <a:defRPr/>
                </a:pPr>
                <a:r>
                  <a:rPr lang="en-US" altLang="ko-KR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&gt; </a:t>
                </a:r>
                <a:r>
                  <a:rPr lang="ko-KR" altLang="en-US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예약정보</a:t>
                </a:r>
                <a:r>
                  <a:rPr lang="en-US" altLang="ko-KR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, </a:t>
                </a:r>
                <a:r>
                  <a:rPr lang="ko-KR" altLang="en-US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리뷰 삭제</a:t>
                </a:r>
                <a:r>
                  <a:rPr lang="en-US" altLang="ko-KR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 </a:t>
                </a:r>
              </a:p>
            </p:txBody>
          </p:sp>
          <p:sp>
            <p:nvSpPr>
              <p:cNvPr id="21" name="Object 10">
                <a:extLst>
                  <a:ext uri="{FF2B5EF4-FFF2-40B4-BE49-F238E27FC236}">
                    <a16:creationId xmlns:a16="http://schemas.microsoft.com/office/drawing/2014/main" id="{0C538427-EA68-C7D1-2538-28A62A09DF66}"/>
                  </a:ext>
                </a:extLst>
              </p:cNvPr>
              <p:cNvSpPr txBox="1"/>
              <p:nvPr/>
            </p:nvSpPr>
            <p:spPr>
              <a:xfrm>
                <a:off x="8565864" y="3844980"/>
                <a:ext cx="2364759" cy="1015663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ko-KR" altLang="en-US" sz="2400" kern="0" dirty="0">
                    <a:solidFill>
                      <a:schemeClr val="accent5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숙박업체</a:t>
                </a:r>
                <a:endParaRPr lang="en-US" altLang="ko-KR" sz="2400" kern="0" dirty="0">
                  <a:solidFill>
                    <a:schemeClr val="accent5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Bebas Neue"/>
                </a:endParaRPr>
              </a:p>
              <a:p>
                <a:pPr>
                  <a:defRPr/>
                </a:pPr>
                <a:r>
                  <a:rPr lang="en-US" altLang="ko-KR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&gt; </a:t>
                </a:r>
                <a:r>
                  <a:rPr lang="ko-KR" altLang="en-US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등록한 숙소</a:t>
                </a:r>
                <a:r>
                  <a:rPr lang="en-US" altLang="ko-KR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, </a:t>
                </a:r>
                <a:r>
                  <a:rPr lang="ko-KR" altLang="en-US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이미지</a:t>
                </a:r>
                <a:r>
                  <a:rPr lang="en-US" altLang="ko-KR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,        </a:t>
                </a:r>
              </a:p>
              <a:p>
                <a:pPr>
                  <a:defRPr/>
                </a:pPr>
                <a:r>
                  <a:rPr lang="ko-KR" altLang="en-US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리뷰 삭제</a:t>
                </a:r>
                <a:r>
                  <a:rPr lang="en-US" altLang="ko-KR" kern="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Bebas Neue"/>
                  </a:rPr>
                  <a:t> </a:t>
                </a:r>
              </a:p>
            </p:txBody>
          </p:sp>
          <p:sp>
            <p:nvSpPr>
              <p:cNvPr id="24" name="Object 10">
                <a:extLst>
                  <a:ext uri="{FF2B5EF4-FFF2-40B4-BE49-F238E27FC236}">
                    <a16:creationId xmlns:a16="http://schemas.microsoft.com/office/drawing/2014/main" id="{D2DB8E49-224E-E77C-F891-F9C5F0505028}"/>
                  </a:ext>
                </a:extLst>
              </p:cNvPr>
              <p:cNvSpPr txBox="1"/>
              <p:nvPr/>
            </p:nvSpPr>
            <p:spPr>
              <a:xfrm>
                <a:off x="9066005" y="2025079"/>
                <a:ext cx="1364475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>
                  <a:defRPr/>
                </a:pPr>
                <a:r>
                  <a:rPr lang="en-US" altLang="ko-KR" sz="2400" kern="0" dirty="0">
                    <a:solidFill>
                      <a:srgbClr val="FF0000"/>
                    </a:solidFill>
                    <a:latin typeface="Bahnschrift SemiBold SemiConden" panose="020B0502040204020203" pitchFamily="34" charset="0"/>
                    <a:ea typeface="티머니 둥근바람 Regular" panose="02050503000000000000" pitchFamily="18" charset="-127"/>
                    <a:cs typeface="Bebas Neue"/>
                  </a:rPr>
                  <a:t>CASCADE</a:t>
                </a:r>
                <a:endParaRPr lang="en-US" altLang="ko-KR" kern="0" dirty="0">
                  <a:solidFill>
                    <a:srgbClr val="FF0000"/>
                  </a:solidFill>
                  <a:latin typeface="Bahnschrift SemiBold SemiConden" panose="020B0502040204020203" pitchFamily="34" charset="0"/>
                  <a:ea typeface="티머니 둥근바람 Regular" panose="02050503000000000000" pitchFamily="18" charset="-127"/>
                  <a:cs typeface="Bebas Neue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42E31E2-CF1C-F94C-9F2E-D858B79BFBCD}"/>
                </a:ext>
              </a:extLst>
            </p:cNvPr>
            <p:cNvSpPr/>
            <p:nvPr/>
          </p:nvSpPr>
          <p:spPr>
            <a:xfrm>
              <a:off x="4102739" y="3748382"/>
              <a:ext cx="3867905" cy="133578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D89E917A-1818-E322-EAD7-7664A03D6550}"/>
              </a:ext>
            </a:extLst>
          </p:cNvPr>
          <p:cNvSpPr/>
          <p:nvPr/>
        </p:nvSpPr>
        <p:spPr>
          <a:xfrm>
            <a:off x="2249914" y="3712419"/>
            <a:ext cx="188486" cy="20289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00"/>
                            </p:stCondLst>
                            <p:childTnLst>
                              <p:par>
                                <p:cTn id="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7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32269" y="156336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예약자 통계 </a:t>
            </a:r>
            <a:r>
              <a:rPr lang="en-US" altLang="ko-KR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- select</a:t>
            </a:r>
            <a:endParaRPr lang="en-US" altLang="ko-KR" sz="2000" b="1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E2AB9D7A-4CE1-D558-3FDB-9F0C10C7851D}"/>
              </a:ext>
            </a:extLst>
          </p:cNvPr>
          <p:cNvSpPr txBox="1"/>
          <p:nvPr/>
        </p:nvSpPr>
        <p:spPr>
          <a:xfrm>
            <a:off x="-130327" y="176887"/>
            <a:ext cx="126380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5.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구현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92E298-93FF-E265-FE53-E8A5B32B0A7B}"/>
              </a:ext>
            </a:extLst>
          </p:cNvPr>
          <p:cNvGrpSpPr/>
          <p:nvPr/>
        </p:nvGrpSpPr>
        <p:grpSpPr>
          <a:xfrm>
            <a:off x="1032269" y="2234851"/>
            <a:ext cx="4884423" cy="2424921"/>
            <a:chOff x="1032269" y="2234851"/>
            <a:chExt cx="4884423" cy="2424921"/>
          </a:xfrm>
        </p:grpSpPr>
        <p:pic>
          <p:nvPicPr>
            <p:cNvPr id="3" name="그림 2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AF7C7352-481E-A9D1-C560-92876AD44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269" y="2234851"/>
              <a:ext cx="4849843" cy="242492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5327BC0-10C1-1A1C-D6DF-B466BA257D2D}"/>
                </a:ext>
              </a:extLst>
            </p:cNvPr>
            <p:cNvSpPr/>
            <p:nvPr/>
          </p:nvSpPr>
          <p:spPr>
            <a:xfrm>
              <a:off x="1066849" y="3217122"/>
              <a:ext cx="4849843" cy="13777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5BD8B4E-13A1-DCF5-047D-2DC32CD24BA7}"/>
              </a:ext>
            </a:extLst>
          </p:cNvPr>
          <p:cNvGrpSpPr/>
          <p:nvPr/>
        </p:nvGrpSpPr>
        <p:grpSpPr>
          <a:xfrm>
            <a:off x="757721" y="3354135"/>
            <a:ext cx="7055471" cy="1710939"/>
            <a:chOff x="757721" y="3354135"/>
            <a:chExt cx="7055471" cy="171093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FFC69C2-C1AC-2871-6B85-67F78407CBA4}"/>
                </a:ext>
              </a:extLst>
            </p:cNvPr>
            <p:cNvGrpSpPr/>
            <p:nvPr/>
          </p:nvGrpSpPr>
          <p:grpSpPr>
            <a:xfrm>
              <a:off x="5585257" y="3354135"/>
              <a:ext cx="2227935" cy="470278"/>
              <a:chOff x="5585257" y="3354135"/>
              <a:chExt cx="2227935" cy="47027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126093-4284-A78F-EAAA-977EA78FEA06}"/>
                  </a:ext>
                </a:extLst>
              </p:cNvPr>
              <p:cNvSpPr txBox="1"/>
              <p:nvPr/>
            </p:nvSpPr>
            <p:spPr>
              <a:xfrm>
                <a:off x="6023927" y="3354135"/>
                <a:ext cx="16930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accent4"/>
                    </a:solidFill>
                  </a:rPr>
                  <a:t>저번달</a:t>
                </a:r>
                <a:r>
                  <a:rPr lang="ko-KR" altLang="en-US" sz="1600" dirty="0">
                    <a:solidFill>
                      <a:schemeClr val="bg1"/>
                    </a:solidFill>
                  </a:rPr>
                  <a:t> 예약내역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45A3243-EC50-E5A7-0E9B-258A25F938E7}"/>
                  </a:ext>
                </a:extLst>
              </p:cNvPr>
              <p:cNvGrpSpPr/>
              <p:nvPr/>
            </p:nvGrpSpPr>
            <p:grpSpPr>
              <a:xfrm>
                <a:off x="5585257" y="3598609"/>
                <a:ext cx="2227935" cy="225804"/>
                <a:chOff x="5585257" y="3598609"/>
                <a:chExt cx="2227935" cy="225804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636E17CA-8440-F795-9F2F-C7DF7FE30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6635" y="3692689"/>
                  <a:ext cx="2026557" cy="0"/>
                </a:xfrm>
                <a:prstGeom prst="line">
                  <a:avLst/>
                </a:prstGeom>
                <a:ln w="47625" cap="flat">
                  <a:solidFill>
                    <a:schemeClr val="accent4"/>
                  </a:solidFill>
                  <a:prstDash val="solid"/>
                  <a:miter lim="800000"/>
                  <a:headEnd type="none"/>
                  <a:tailEnd type="oval" w="lg" len="lg"/>
                </a:ln>
                <a:effectLst>
                  <a:outerShdw blurRad="50800" dist="50800" dir="5400000" sx="99000" sy="99000" algn="ctr" rotWithShape="0">
                    <a:srgbClr val="000000">
                      <a:alpha val="0"/>
                    </a:srgbClr>
                  </a:outerShd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막힌 원호 12">
                  <a:extLst>
                    <a:ext uri="{FF2B5EF4-FFF2-40B4-BE49-F238E27FC236}">
                      <a16:creationId xmlns:a16="http://schemas.microsoft.com/office/drawing/2014/main" id="{B5AA9507-412D-22F8-3FDD-4CB937FB47A8}"/>
                    </a:ext>
                  </a:extLst>
                </p:cNvPr>
                <p:cNvSpPr/>
                <p:nvPr/>
              </p:nvSpPr>
              <p:spPr>
                <a:xfrm rot="5400000">
                  <a:off x="5585237" y="3598629"/>
                  <a:ext cx="225804" cy="225764"/>
                </a:xfrm>
                <a:prstGeom prst="blockArc">
                  <a:avLst/>
                </a:prstGeom>
                <a:ln w="47625" cap="flat">
                  <a:solidFill>
                    <a:schemeClr val="accent4"/>
                  </a:solidFill>
                  <a:prstDash val="solid"/>
                  <a:miter lim="800000"/>
                  <a:headEnd type="none"/>
                  <a:tailEnd type="oval" w="lg" len="lg"/>
                </a:ln>
                <a:effectLst>
                  <a:outerShdw blurRad="50800" dist="50800" dir="5400000" sx="99000" sy="99000" algn="ctr" rotWithShape="0">
                    <a:srgbClr val="000000">
                      <a:alpha val="0"/>
                    </a:srgbClr>
                  </a:outerShd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90DCCF3-1788-887B-5A76-F55AB0A35428}"/>
                </a:ext>
              </a:extLst>
            </p:cNvPr>
            <p:cNvGrpSpPr/>
            <p:nvPr/>
          </p:nvGrpSpPr>
          <p:grpSpPr>
            <a:xfrm>
              <a:off x="5295257" y="4384508"/>
              <a:ext cx="2347673" cy="680566"/>
              <a:chOff x="5295257" y="4384508"/>
              <a:chExt cx="2347673" cy="680566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81DC0BF-12B5-47D1-3584-14A6320DAE69}"/>
                  </a:ext>
                </a:extLst>
              </p:cNvPr>
              <p:cNvGrpSpPr/>
              <p:nvPr/>
            </p:nvGrpSpPr>
            <p:grpSpPr>
              <a:xfrm>
                <a:off x="5616373" y="4706460"/>
                <a:ext cx="2026557" cy="338554"/>
                <a:chOff x="5786635" y="3354135"/>
                <a:chExt cx="2026557" cy="33855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96043B6-88CC-C70F-3409-9E2458D36FDC}"/>
                    </a:ext>
                  </a:extLst>
                </p:cNvPr>
                <p:cNvSpPr txBox="1"/>
                <p:nvPr/>
              </p:nvSpPr>
              <p:spPr>
                <a:xfrm>
                  <a:off x="6023927" y="3354135"/>
                  <a:ext cx="16930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accent4"/>
                      </a:solidFill>
                    </a:rPr>
                    <a:t>다음달</a:t>
                  </a:r>
                  <a:r>
                    <a:rPr lang="ko-KR" altLang="en-US" sz="1600" dirty="0">
                      <a:solidFill>
                        <a:schemeClr val="bg1"/>
                      </a:solidFill>
                    </a:rPr>
                    <a:t> 예약내역</a:t>
                  </a:r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017F927A-CA37-1AB9-8049-74BEDB2B3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6635" y="3692689"/>
                  <a:ext cx="2026557" cy="0"/>
                </a:xfrm>
                <a:prstGeom prst="line">
                  <a:avLst/>
                </a:prstGeom>
                <a:ln w="47625" cap="flat">
                  <a:solidFill>
                    <a:schemeClr val="accent4"/>
                  </a:solidFill>
                  <a:prstDash val="solid"/>
                  <a:miter lim="800000"/>
                  <a:headEnd type="none"/>
                  <a:tailEnd type="oval" w="lg" len="lg"/>
                </a:ln>
                <a:effectLst>
                  <a:outerShdw blurRad="50800" dist="50800" dir="5400000" sx="99000" sy="99000" algn="ctr" rotWithShape="0">
                    <a:srgbClr val="000000">
                      <a:alpha val="0"/>
                    </a:srgbClr>
                  </a:outerShd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58DA36DD-7DF9-BB89-0590-49B852C22D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13887" y="4565878"/>
                <a:ext cx="680566" cy="317826"/>
              </a:xfrm>
              <a:prstGeom prst="bentConnector3">
                <a:avLst/>
              </a:prstGeom>
              <a:ln w="47625" cap="flat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50800" dir="5400000" sx="99000" sy="99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8D35015-80A5-21EB-16BE-54866A72F399}"/>
                </a:ext>
              </a:extLst>
            </p:cNvPr>
            <p:cNvGrpSpPr/>
            <p:nvPr/>
          </p:nvGrpSpPr>
          <p:grpSpPr>
            <a:xfrm>
              <a:off x="757721" y="4029074"/>
              <a:ext cx="2029846" cy="1035999"/>
              <a:chOff x="5613084" y="4029074"/>
              <a:chExt cx="2029846" cy="103599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1E0D34E-6328-FCC7-8300-2F71E6F2B740}"/>
                  </a:ext>
                </a:extLst>
              </p:cNvPr>
              <p:cNvGrpSpPr/>
              <p:nvPr/>
            </p:nvGrpSpPr>
            <p:grpSpPr>
              <a:xfrm>
                <a:off x="5616373" y="4706460"/>
                <a:ext cx="2026557" cy="338554"/>
                <a:chOff x="5786635" y="3354135"/>
                <a:chExt cx="2026557" cy="33855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871E89F-31D2-F873-1CBF-B3EB2262B2C7}"/>
                    </a:ext>
                  </a:extLst>
                </p:cNvPr>
                <p:cNvSpPr txBox="1"/>
                <p:nvPr/>
              </p:nvSpPr>
              <p:spPr>
                <a:xfrm>
                  <a:off x="6023927" y="3354135"/>
                  <a:ext cx="16930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err="1">
                      <a:solidFill>
                        <a:schemeClr val="accent4"/>
                      </a:solidFill>
                    </a:rPr>
                    <a:t>이번달</a:t>
                  </a:r>
                  <a:r>
                    <a:rPr lang="ko-KR" altLang="en-US" sz="1600" dirty="0">
                      <a:solidFill>
                        <a:schemeClr val="bg1"/>
                      </a:solidFill>
                    </a:rPr>
                    <a:t> 예약내역</a:t>
                  </a:r>
                </a:p>
              </p:txBody>
            </p: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F11E8C7-8033-8450-6D9A-5D31EC789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6635" y="3692689"/>
                  <a:ext cx="2026557" cy="0"/>
                </a:xfrm>
                <a:prstGeom prst="line">
                  <a:avLst/>
                </a:prstGeom>
                <a:ln w="47625" cap="flat">
                  <a:solidFill>
                    <a:schemeClr val="accent4"/>
                  </a:solidFill>
                  <a:prstDash val="solid"/>
                  <a:miter lim="800000"/>
                  <a:headEnd type="none"/>
                  <a:tailEnd type="oval" w="lg" len="lg"/>
                </a:ln>
                <a:effectLst>
                  <a:outerShdw blurRad="50800" dist="50800" dir="5400000" sx="99000" sy="99000" algn="ctr" rotWithShape="0">
                    <a:srgbClr val="000000">
                      <a:alpha val="0"/>
                    </a:srgbClr>
                  </a:outerShdw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연결선: 꺾임 50">
                <a:extLst>
                  <a:ext uri="{FF2B5EF4-FFF2-40B4-BE49-F238E27FC236}">
                    <a16:creationId xmlns:a16="http://schemas.microsoft.com/office/drawing/2014/main" id="{761A13AE-98C4-7C2D-62BB-3C267CEEB4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05911" y="4336247"/>
                <a:ext cx="1035999" cy="421654"/>
              </a:xfrm>
              <a:prstGeom prst="bentConnector3">
                <a:avLst>
                  <a:gd name="adj1" fmla="val 3111"/>
                </a:avLst>
              </a:prstGeom>
              <a:ln w="47625" cap="flat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50800" dir="5400000" sx="99000" sy="99000" algn="ctr" rotWithShape="0">
                  <a:srgbClr val="000000">
                    <a:alpha val="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Object 10">
            <a:extLst>
              <a:ext uri="{FF2B5EF4-FFF2-40B4-BE49-F238E27FC236}">
                <a16:creationId xmlns:a16="http://schemas.microsoft.com/office/drawing/2014/main" id="{6736A9BB-2D8C-2013-7448-24E313D2CAB3}"/>
              </a:ext>
            </a:extLst>
          </p:cNvPr>
          <p:cNvSpPr txBox="1"/>
          <p:nvPr/>
        </p:nvSpPr>
        <p:spPr>
          <a:xfrm>
            <a:off x="2528627" y="1732397"/>
            <a:ext cx="192628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defRPr/>
            </a:pPr>
            <a:r>
              <a:rPr lang="ko-KR" altLang="en-US" sz="2400" kern="0" dirty="0">
                <a:solidFill>
                  <a:schemeClr val="accent6">
                    <a:lumMod val="20000"/>
                    <a:lumOff val="80000"/>
                  </a:schemeClr>
                </a:solidFill>
                <a:latin typeface="Bebas Neue"/>
                <a:cs typeface="Bebas Neue"/>
              </a:rPr>
              <a:t>예약 테이블</a:t>
            </a:r>
            <a:endParaRPr lang="en-US" altLang="ko-KR" sz="2400" kern="0" dirty="0">
              <a:solidFill>
                <a:schemeClr val="accent6">
                  <a:lumMod val="20000"/>
                  <a:lumOff val="80000"/>
                </a:schemeClr>
              </a:solidFill>
              <a:latin typeface="Bebas Neue"/>
              <a:cs typeface="Bebas Neue"/>
            </a:endParaRPr>
          </a:p>
        </p:txBody>
      </p:sp>
      <p:pic>
        <p:nvPicPr>
          <p:cNvPr id="56" name="그림 55" descr="테이블이(가) 표시된 사진&#10;&#10;자동 생성된 설명">
            <a:extLst>
              <a:ext uri="{FF2B5EF4-FFF2-40B4-BE49-F238E27FC236}">
                <a16:creationId xmlns:a16="http://schemas.microsoft.com/office/drawing/2014/main" id="{A8C88BA9-325E-587E-8DF4-EB9DAD7EC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85" y="667631"/>
            <a:ext cx="3315163" cy="5725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69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104961AC-2B1C-7AEB-B281-FF5A1C364AFB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D90D5F5B-5C5B-452D-1B93-94163787D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1128" y="5389170"/>
            <a:ext cx="2449581" cy="12747"/>
            <a:chOff x="-1261692" y="8083754"/>
            <a:chExt cx="3674372" cy="19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1261692" y="8083754"/>
              <a:ext cx="3674372" cy="1912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667" b="1" dirty="0">
                <a:solidFill>
                  <a:srgbClr val="FFFFFF"/>
                </a:solidFill>
                <a:latin typeface="함초롬바탕"/>
                <a:ea typeface="함초롬바탕"/>
                <a:cs typeface="함초롬바탕"/>
              </a:rPr>
              <a:t>조원 안내</a:t>
            </a:r>
            <a:endParaRPr lang="ko-KR" altLang="en-US" sz="2000" b="1" dirty="0">
              <a:solidFill>
                <a:srgbClr val="FFFFFF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11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3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A02D7F55-64DC-AEFE-18EE-5F99D8D6FC52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301283D2-875D-3E7C-7C98-933C120FEDA2}"/>
              </a:ext>
            </a:extLst>
          </p:cNvPr>
          <p:cNvSpPr txBox="1"/>
          <p:nvPr/>
        </p:nvSpPr>
        <p:spPr>
          <a:xfrm>
            <a:off x="6848" y="168652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1.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조원역할 </a:t>
            </a:r>
            <a:r>
              <a:rPr lang="ko-KR" altLang="en-US" sz="2400" dirty="0">
                <a:solidFill>
                  <a:srgbClr val="1B1925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분석</a:t>
            </a:r>
            <a:endParaRPr lang="en-US" sz="600" dirty="0">
              <a:solidFill>
                <a:srgbClr val="1B1925"/>
              </a:solidFill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F2BB1C5A-52BE-5505-26C4-9696194284C0}"/>
              </a:ext>
            </a:extLst>
          </p:cNvPr>
          <p:cNvGrpSpPr/>
          <p:nvPr/>
        </p:nvGrpSpPr>
        <p:grpSpPr>
          <a:xfrm>
            <a:off x="3606800" y="2689224"/>
            <a:ext cx="2255059" cy="2873377"/>
            <a:chOff x="3354480" y="5286733"/>
            <a:chExt cx="3382588" cy="4310065"/>
          </a:xfrm>
        </p:grpSpPr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A31F53AC-62F2-BBE1-5CA9-3A5D49CB3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354480" y="5286733"/>
              <a:ext cx="3382588" cy="4310065"/>
            </a:xfrm>
            <a:prstGeom prst="rect">
              <a:avLst/>
            </a:prstGeom>
            <a:ln w="9525" cap="flat" cmpd="sng" algn="ctr">
              <a:solidFill>
                <a:srgbClr val="B0693F">
                  <a:alpha val="10000"/>
                </a:srgbClr>
              </a:solidFill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21AE9F6-A842-802E-9147-DA523FBAC4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56000" y="2870200"/>
            <a:ext cx="2387194" cy="2387194"/>
          </a:xfrm>
          <a:prstGeom prst="rect">
            <a:avLst/>
          </a:prstGeom>
        </p:spPr>
      </p:pic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2737CE92-FCCF-481E-E3F0-E601EBBEE108}"/>
              </a:ext>
            </a:extLst>
          </p:cNvPr>
          <p:cNvGrpSpPr/>
          <p:nvPr/>
        </p:nvGrpSpPr>
        <p:grpSpPr>
          <a:xfrm>
            <a:off x="1097741" y="2232024"/>
            <a:ext cx="2255059" cy="2873377"/>
            <a:chOff x="3354480" y="5286733"/>
            <a:chExt cx="3382588" cy="4310065"/>
          </a:xfrm>
        </p:grpSpPr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53F3D9A5-8DD7-B8D2-37EB-7BDAD4428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354480" y="5286733"/>
              <a:ext cx="3382588" cy="4310065"/>
            </a:xfrm>
            <a:prstGeom prst="rect">
              <a:avLst/>
            </a:prstGeom>
            <a:ln w="9525" cap="flat" cmpd="sng" algn="ctr">
              <a:solidFill>
                <a:srgbClr val="B0693F">
                  <a:alpha val="10000"/>
                </a:srgbClr>
              </a:solidFill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8014DDD-A4FA-2B2F-13E4-93B357EBFA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6502" y="2413000"/>
            <a:ext cx="2387098" cy="23870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2200F6-D45B-7C4C-89C2-B7F3F57885EC}"/>
              </a:ext>
            </a:extLst>
          </p:cNvPr>
          <p:cNvSpPr txBox="1"/>
          <p:nvPr/>
        </p:nvSpPr>
        <p:spPr>
          <a:xfrm>
            <a:off x="1699123" y="4719732"/>
            <a:ext cx="132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송수영</a:t>
            </a:r>
            <a:endParaRPr lang="ko-KR" altLang="en-US" sz="2400" b="1" dirty="0">
              <a:solidFill>
                <a:srgbClr val="BFBFBF"/>
              </a:solidFill>
              <a:ea typeface="함초롬바탕"/>
              <a:cs typeface="함초롬바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6ECF90-BFC2-AC5D-3EBB-ACE72F63F7B2}"/>
              </a:ext>
            </a:extLst>
          </p:cNvPr>
          <p:cNvSpPr txBox="1"/>
          <p:nvPr/>
        </p:nvSpPr>
        <p:spPr>
          <a:xfrm>
            <a:off x="4239123" y="5176932"/>
            <a:ext cx="132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박태영</a:t>
            </a: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3801AC60-1A84-0F29-9D3E-B48439C65AC0}"/>
              </a:ext>
            </a:extLst>
          </p:cNvPr>
          <p:cNvSpPr txBox="1"/>
          <p:nvPr/>
        </p:nvSpPr>
        <p:spPr>
          <a:xfrm>
            <a:off x="7043415" y="4105012"/>
            <a:ext cx="6057019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설계</a:t>
            </a:r>
            <a:r>
              <a:rPr lang="en-US" altLang="ko-KR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lang="ko-KR" altLang="en-US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개념</a:t>
            </a:r>
            <a:r>
              <a:rPr lang="en-US" altLang="ko-KR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 논리적 설계</a:t>
            </a:r>
            <a:r>
              <a:rPr lang="en-US" altLang="ko-KR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),</a:t>
            </a:r>
            <a:r>
              <a:rPr lang="ko-KR" altLang="en-US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GUI </a:t>
            </a:r>
            <a:r>
              <a:rPr lang="ko-KR" altLang="en-US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디자인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3832EB4-FA38-3B5D-0E02-E334CEB59123}"/>
              </a:ext>
            </a:extLst>
          </p:cNvPr>
          <p:cNvSpPr txBox="1"/>
          <p:nvPr/>
        </p:nvSpPr>
        <p:spPr>
          <a:xfrm>
            <a:off x="7043415" y="2653767"/>
            <a:ext cx="5927363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설계</a:t>
            </a:r>
            <a:r>
              <a:rPr lang="en-US" altLang="ko-KR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GUI </a:t>
            </a:r>
            <a:r>
              <a:rPr lang="ko-KR" altLang="en-US" sz="14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구현</a:t>
            </a:r>
            <a:endParaRPr lang="ko-KR" altLang="en-US" sz="1400" b="1" dirty="0">
              <a:solidFill>
                <a:srgbClr val="BFBFBF"/>
              </a:solidFill>
              <a:ea typeface="함초롬바탕"/>
              <a:cs typeface="함초롬바탕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140A93BC-217F-D6FE-879F-38548048BC2F}"/>
              </a:ext>
            </a:extLst>
          </p:cNvPr>
          <p:cNvSpPr txBox="1"/>
          <p:nvPr/>
        </p:nvSpPr>
        <p:spPr>
          <a:xfrm>
            <a:off x="7043429" y="2255044"/>
            <a:ext cx="5927363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accent4"/>
                </a:solidFill>
                <a:latin typeface="함초롬바탕"/>
                <a:ea typeface="함초롬바탕"/>
                <a:cs typeface="함초롬바탕"/>
              </a:rPr>
              <a:t>송수영</a:t>
            </a:r>
            <a:endParaRPr lang="ko-KR" altLang="en-US" sz="2000" b="1" dirty="0">
              <a:solidFill>
                <a:schemeClr val="accent4"/>
              </a:solidFill>
              <a:ea typeface="함초롬바탕"/>
              <a:cs typeface="함초롬바탕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FFF1D604-42AD-F4C6-5178-518D7B7D24B9}"/>
              </a:ext>
            </a:extLst>
          </p:cNvPr>
          <p:cNvSpPr txBox="1"/>
          <p:nvPr/>
        </p:nvSpPr>
        <p:spPr>
          <a:xfrm>
            <a:off x="7043429" y="3735937"/>
            <a:ext cx="5927363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accent4"/>
                </a:solidFill>
                <a:latin typeface="함초롬바탕"/>
                <a:ea typeface="함초롬바탕"/>
                <a:cs typeface="함초롬바탕"/>
              </a:rPr>
              <a:t>박태영</a:t>
            </a:r>
            <a:endParaRPr lang="ko-KR" altLang="en-US" sz="2000" b="1">
              <a:solidFill>
                <a:schemeClr val="accent4"/>
              </a:solidFill>
              <a:ea typeface="함초롬바탕"/>
              <a:cs typeface="함초롬바탕"/>
            </a:endParaRP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DFB05135-C4A7-43B1-8DFD-DFA0344E370B}"/>
              </a:ext>
            </a:extLst>
          </p:cNvPr>
          <p:cNvSpPr txBox="1"/>
          <p:nvPr/>
        </p:nvSpPr>
        <p:spPr>
          <a:xfrm>
            <a:off x="7043429" y="5138965"/>
            <a:ext cx="5927363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BFBFBF"/>
              </a:buClr>
              <a:buNone/>
              <a:defRPr/>
            </a:pPr>
            <a:r>
              <a:rPr lang="ko-KR" altLang="en-US" sz="2000" b="1" dirty="0">
                <a:solidFill>
                  <a:schemeClr val="accent6"/>
                </a:solidFill>
                <a:latin typeface="함초롬바탕"/>
                <a:ea typeface="함초롬바탕"/>
                <a:cs typeface="함초롬바탕"/>
              </a:rPr>
              <a:t>공동 역할</a:t>
            </a:r>
            <a:endParaRPr lang="ko-KR" altLang="en-US" sz="2000" b="1" dirty="0">
              <a:solidFill>
                <a:schemeClr val="accent6"/>
              </a:solidFill>
              <a:ea typeface="함초롬바탕"/>
              <a:cs typeface="함초롬바탕"/>
            </a:endParaRPr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E5A572B3-44B2-D3D2-58D2-E70A47C554DC}"/>
              </a:ext>
            </a:extLst>
          </p:cNvPr>
          <p:cNvSpPr txBox="1"/>
          <p:nvPr/>
        </p:nvSpPr>
        <p:spPr>
          <a:xfrm>
            <a:off x="7043429" y="5539475"/>
            <a:ext cx="6057019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주제선정 논의</a:t>
            </a:r>
            <a:r>
              <a:rPr lang="en-US" altLang="ko-KR" sz="14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14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 주제에 관한 자료 조사</a:t>
            </a:r>
            <a:endParaRPr lang="ko-KR" altLang="en-US" sz="1400" b="1">
              <a:solidFill>
                <a:srgbClr val="BFBFBF"/>
              </a:solidFill>
              <a:ea typeface="함초롬바탕"/>
              <a:cs typeface="함초롬바탕"/>
            </a:endParaRPr>
          </a:p>
        </p:txBody>
      </p:sp>
      <p:grpSp>
        <p:nvGrpSpPr>
          <p:cNvPr id="30" name="그룹 1006">
            <a:extLst>
              <a:ext uri="{FF2B5EF4-FFF2-40B4-BE49-F238E27FC236}">
                <a16:creationId xmlns:a16="http://schemas.microsoft.com/office/drawing/2014/main" id="{6CC7A0C1-B51F-D406-F7D0-1E04AC62AB7F}"/>
              </a:ext>
            </a:extLst>
          </p:cNvPr>
          <p:cNvGrpSpPr/>
          <p:nvPr/>
        </p:nvGrpSpPr>
        <p:grpSpPr>
          <a:xfrm>
            <a:off x="7043416" y="3488251"/>
            <a:ext cx="3951575" cy="20564"/>
            <a:chOff x="10565123" y="5232376"/>
            <a:chExt cx="5927363" cy="30846"/>
          </a:xfrm>
        </p:grpSpPr>
        <p:pic>
          <p:nvPicPr>
            <p:cNvPr id="31" name="Object 27">
              <a:extLst>
                <a:ext uri="{FF2B5EF4-FFF2-40B4-BE49-F238E27FC236}">
                  <a16:creationId xmlns:a16="http://schemas.microsoft.com/office/drawing/2014/main" id="{A9484CD2-2D50-D1F8-9072-B0548D3B3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565123" y="5232376"/>
              <a:ext cx="5927363" cy="30846"/>
            </a:xfrm>
            <a:prstGeom prst="rect">
              <a:avLst/>
            </a:prstGeom>
          </p:spPr>
        </p:pic>
      </p:grpSp>
      <p:grpSp>
        <p:nvGrpSpPr>
          <p:cNvPr id="32" name="그룹 1007">
            <a:extLst>
              <a:ext uri="{FF2B5EF4-FFF2-40B4-BE49-F238E27FC236}">
                <a16:creationId xmlns:a16="http://schemas.microsoft.com/office/drawing/2014/main" id="{7E6CA818-E7D9-8C68-2B2E-E100DC627CD8}"/>
              </a:ext>
            </a:extLst>
          </p:cNvPr>
          <p:cNvGrpSpPr/>
          <p:nvPr/>
        </p:nvGrpSpPr>
        <p:grpSpPr>
          <a:xfrm>
            <a:off x="7051882" y="4902457"/>
            <a:ext cx="3951575" cy="20564"/>
            <a:chOff x="10577822" y="7353686"/>
            <a:chExt cx="5927363" cy="30846"/>
          </a:xfrm>
        </p:grpSpPr>
        <p:pic>
          <p:nvPicPr>
            <p:cNvPr id="33" name="Object 30">
              <a:extLst>
                <a:ext uri="{FF2B5EF4-FFF2-40B4-BE49-F238E27FC236}">
                  <a16:creationId xmlns:a16="http://schemas.microsoft.com/office/drawing/2014/main" id="{7BD6E922-8B90-B31F-4426-4DD9FA271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577822" y="7353686"/>
              <a:ext cx="5927363" cy="30846"/>
            </a:xfrm>
            <a:prstGeom prst="rect">
              <a:avLst/>
            </a:prstGeom>
          </p:spPr>
        </p:pic>
      </p:grpSp>
      <p:sp>
        <p:nvSpPr>
          <p:cNvPr id="34" name="Object 8">
            <a:extLst>
              <a:ext uri="{FF2B5EF4-FFF2-40B4-BE49-F238E27FC236}">
                <a16:creationId xmlns:a16="http://schemas.microsoft.com/office/drawing/2014/main" id="{AF20A9EA-6704-8C7B-70D3-420BC24DB38B}"/>
              </a:ext>
            </a:extLst>
          </p:cNvPr>
          <p:cNvSpPr txBox="1"/>
          <p:nvPr/>
        </p:nvSpPr>
        <p:spPr>
          <a:xfrm>
            <a:off x="1574800" y="1498600"/>
            <a:ext cx="4350821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B0886A"/>
              </a:buClr>
              <a:buNone/>
              <a:defRPr/>
            </a:pPr>
            <a:r>
              <a:rPr lang="en-US" sz="2400" dirty="0">
                <a:solidFill>
                  <a:srgbClr val="B0886A"/>
                </a:solidFill>
                <a:latin typeface="MV Boli"/>
                <a:cs typeface="a Auto Signature"/>
              </a:rPr>
              <a:t>the role of a team member</a:t>
            </a:r>
          </a:p>
        </p:txBody>
      </p:sp>
    </p:spTree>
    <p:extLst>
      <p:ext uri="{BB962C8B-B14F-4D97-AF65-F5344CB8AC3E}">
        <p14:creationId xmlns:p14="http://schemas.microsoft.com/office/powerpoint/2010/main" val="173890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32269" y="156336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  <a:cs typeface="함초롬바탕"/>
              </a:rPr>
              <a:t>후기</a:t>
            </a:r>
            <a:endParaRPr lang="en-US" altLang="ko-KR" sz="2000" b="1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CDC7846-B7F6-AF41-788D-DFB036B08B20}"/>
              </a:ext>
            </a:extLst>
          </p:cNvPr>
          <p:cNvSpPr/>
          <p:nvPr/>
        </p:nvSpPr>
        <p:spPr>
          <a:xfrm>
            <a:off x="1467010" y="1355005"/>
            <a:ext cx="9500823" cy="1941494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B08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81C0B1-E442-B789-89B2-EC14D9F412B9}"/>
              </a:ext>
            </a:extLst>
          </p:cNvPr>
          <p:cNvSpPr txBox="1"/>
          <p:nvPr/>
        </p:nvSpPr>
        <p:spPr>
          <a:xfrm>
            <a:off x="2309957" y="1867698"/>
            <a:ext cx="8537943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 진행하면서 수영이 덕에 다이어그램 작성 방법과 요구사항 분석 그리고 프로그램을 만들 때 흐름과 과정을 알 수 있어서 좋은 기회였던 것 같습니다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5E5B377-E00A-67F1-06D6-FE77430054AA}"/>
              </a:ext>
            </a:extLst>
          </p:cNvPr>
          <p:cNvSpPr/>
          <p:nvPr/>
        </p:nvSpPr>
        <p:spPr>
          <a:xfrm>
            <a:off x="1145738" y="3904944"/>
            <a:ext cx="9500823" cy="1941494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B08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97354B-65E3-E5A9-48CB-5F3770D4985E}"/>
              </a:ext>
            </a:extLst>
          </p:cNvPr>
          <p:cNvSpPr txBox="1"/>
          <p:nvPr/>
        </p:nvSpPr>
        <p:spPr>
          <a:xfrm>
            <a:off x="1376835" y="4212642"/>
            <a:ext cx="8452883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 데이터베이스 팀 프로젝트를 진행하면서 설계한 내용이 잘못되어 설계부터 다시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시작한 적이 있어 설계에 대해 중요성을 많이 느끼게 되었고 저의 부족한 디자인을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팀원과 협업을 통해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채워나갈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 있었습니다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1DCA116-A001-FBFB-54F3-489353FB7D86}"/>
              </a:ext>
            </a:extLst>
          </p:cNvPr>
          <p:cNvGrpSpPr/>
          <p:nvPr/>
        </p:nvGrpSpPr>
        <p:grpSpPr>
          <a:xfrm>
            <a:off x="9923547" y="4152676"/>
            <a:ext cx="1446028" cy="1446028"/>
            <a:chOff x="885830" y="2252163"/>
            <a:chExt cx="1446028" cy="144602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4FF0F0D-F889-3D51-42DB-98CE971B833E}"/>
                </a:ext>
              </a:extLst>
            </p:cNvPr>
            <p:cNvSpPr/>
            <p:nvPr/>
          </p:nvSpPr>
          <p:spPr>
            <a:xfrm>
              <a:off x="885830" y="2252163"/>
              <a:ext cx="1446028" cy="14460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76200">
              <a:solidFill>
                <a:srgbClr val="7059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DFF447-441D-6800-CF13-FBEFBCE2249B}"/>
                </a:ext>
              </a:extLst>
            </p:cNvPr>
            <p:cNvSpPr txBox="1"/>
            <p:nvPr/>
          </p:nvSpPr>
          <p:spPr>
            <a:xfrm>
              <a:off x="944304" y="2652011"/>
              <a:ext cx="12937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수영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320D29-0E8C-ED58-E010-BF6E45B7C283}"/>
              </a:ext>
            </a:extLst>
          </p:cNvPr>
          <p:cNvGrpSpPr/>
          <p:nvPr/>
        </p:nvGrpSpPr>
        <p:grpSpPr>
          <a:xfrm>
            <a:off x="743996" y="1608800"/>
            <a:ext cx="1446028" cy="1446028"/>
            <a:chOff x="885830" y="2252163"/>
            <a:chExt cx="1446028" cy="144602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1E07AE8-A51D-39B5-E75A-56499631893A}"/>
                </a:ext>
              </a:extLst>
            </p:cNvPr>
            <p:cNvSpPr/>
            <p:nvPr/>
          </p:nvSpPr>
          <p:spPr>
            <a:xfrm>
              <a:off x="885830" y="2252163"/>
              <a:ext cx="1446028" cy="1446028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rgbClr val="7059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0FAB4F-C7AB-DC94-D57F-E49B93D1E730}"/>
                </a:ext>
              </a:extLst>
            </p:cNvPr>
            <p:cNvSpPr txBox="1"/>
            <p:nvPr/>
          </p:nvSpPr>
          <p:spPr>
            <a:xfrm>
              <a:off x="944304" y="2652011"/>
              <a:ext cx="12937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태영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515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8000"/>
            <a:chOff x="-693714" y="-294317"/>
            <a:chExt cx="19665144" cy="109609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693714" y="-294317"/>
              <a:ext cx="19665144" cy="10960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462254"/>
            <a:ext cx="12190476" cy="1932637"/>
            <a:chOff x="0" y="3693380"/>
            <a:chExt cx="18285714" cy="28989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3693380"/>
              <a:ext cx="18285714" cy="289895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71788" y="2874574"/>
            <a:ext cx="8446899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6600" spc="-300" dirty="0">
                <a:solidFill>
                  <a:srgbClr val="FFFFFF"/>
                </a:solidFill>
                <a:latin typeface="Segoe Script" panose="030B0504020000000003" pitchFamily="66" charset="0"/>
                <a:ea typeface="한컴 말랑말랑 Bold" panose="020F0803000000000000" pitchFamily="50" charset="-127"/>
                <a:cs typeface="카페24 써라운드" pitchFamily="2" charset="-127"/>
              </a:rPr>
              <a:t>Q </a:t>
            </a:r>
            <a:r>
              <a:rPr lang="en-US" altLang="ko-KR" sz="4000" spc="-300" dirty="0">
                <a:solidFill>
                  <a:srgbClr val="FFFFFF"/>
                </a:solidFill>
                <a:latin typeface="Segoe Script" panose="030B0504020000000003" pitchFamily="66" charset="0"/>
                <a:ea typeface="한컴 말랑말랑 Bold" panose="020F0803000000000000" pitchFamily="50" charset="-127"/>
                <a:cs typeface="카페24 써라운드" pitchFamily="2" charset="-127"/>
              </a:rPr>
              <a:t>&amp;</a:t>
            </a:r>
            <a:r>
              <a:rPr lang="en-US" altLang="ko-KR" sz="6600" spc="-300" dirty="0">
                <a:solidFill>
                  <a:srgbClr val="FFFFFF"/>
                </a:solidFill>
                <a:latin typeface="Segoe Script" panose="030B0504020000000003" pitchFamily="66" charset="0"/>
                <a:ea typeface="한컴 말랑말랑 Bold" panose="020F0803000000000000" pitchFamily="50" charset="-127"/>
                <a:cs typeface="카페24 써라운드" pitchFamily="2" charset="-127"/>
              </a:rPr>
              <a:t> A</a:t>
            </a:r>
            <a:endParaRPr lang="en-US" spc="-300" dirty="0">
              <a:latin typeface="Segoe Script" panose="030B0504020000000003" pitchFamily="66" charset="0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8000"/>
            <a:chOff x="-693714" y="-294317"/>
            <a:chExt cx="19665144" cy="109609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693714" y="-294317"/>
              <a:ext cx="19665144" cy="10960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462254"/>
            <a:ext cx="12190476" cy="1932637"/>
            <a:chOff x="0" y="3693380"/>
            <a:chExt cx="18285714" cy="28989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3693380"/>
              <a:ext cx="18285714" cy="289895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69122" y="2900714"/>
            <a:ext cx="8446899" cy="8720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506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감사합니다</a:t>
            </a:r>
            <a:endParaRPr lang="en-US" sz="12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71283" y="3727063"/>
            <a:ext cx="4242575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buClr>
                <a:srgbClr val="FFFFFF"/>
              </a:buClr>
              <a:buNone/>
              <a:defRPr/>
            </a:pPr>
            <a:r>
              <a:rPr lang="en-US" altLang="ko-KR" sz="867" kern="0" spc="1067" dirty="0">
                <a:solidFill>
                  <a:srgbClr val="FFFFFF"/>
                </a:solidFill>
                <a:latin typeface="Bebas Neue"/>
                <a:cs typeface="Bebas Neue"/>
              </a:rPr>
              <a:t>EVERYDAY HOTEL PROGRAM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2551F-FDFD-25F6-737A-A3E7CC172028}"/>
              </a:ext>
            </a:extLst>
          </p:cNvPr>
          <p:cNvSpPr txBox="1"/>
          <p:nvPr/>
        </p:nvSpPr>
        <p:spPr>
          <a:xfrm>
            <a:off x="10799764" y="6317072"/>
            <a:ext cx="1450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20180244-</a:t>
            </a:r>
            <a:r>
              <a:rPr lang="ko-KR" altLang="en-US" sz="12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송수영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20181302-</a:t>
            </a:r>
            <a:r>
              <a:rPr lang="ko-KR" altLang="en-US" sz="1200" b="1" dirty="0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박태영</a:t>
            </a:r>
            <a:endParaRPr lang="ko-KR" altLang="en-US" sz="1200" b="1" dirty="0">
              <a:solidFill>
                <a:srgbClr val="BFBFBF"/>
              </a:solidFill>
              <a:ea typeface="함초롬바탕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39017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104961AC-2B1C-7AEB-B281-FF5A1C364AFB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D90D5F5B-5C5B-452D-1B93-94163787D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1128" y="5389170"/>
            <a:ext cx="2449581" cy="12747"/>
            <a:chOff x="-1261692" y="8083754"/>
            <a:chExt cx="3674372" cy="19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1261692" y="8083754"/>
              <a:ext cx="3674372" cy="1912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9155" y="1367413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667" b="1" dirty="0">
                <a:solidFill>
                  <a:srgbClr val="FFFFFF"/>
                </a:solidFill>
                <a:latin typeface="함초롬바탕"/>
                <a:ea typeface="함초롬바탕"/>
                <a:cs typeface="함초롬바탕"/>
              </a:rPr>
              <a:t>주제 설정</a:t>
            </a:r>
            <a:endParaRPr lang="ko-KR" altLang="en-US" sz="2000" b="1" dirty="0">
              <a:solidFill>
                <a:srgbClr val="FFFFFF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11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3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A02D7F55-64DC-AEFE-18EE-5F99D8D6FC52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301283D2-875D-3E7C-7C98-933C120FEDA2}"/>
              </a:ext>
            </a:extLst>
          </p:cNvPr>
          <p:cNvSpPr txBox="1"/>
          <p:nvPr/>
        </p:nvSpPr>
        <p:spPr>
          <a:xfrm>
            <a:off x="6848" y="168652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요구사항 분석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pic>
        <p:nvPicPr>
          <p:cNvPr id="11" name="그림 13" descr="텍스트이(가) 표시된 사진  자동 생성된 설명">
            <a:extLst>
              <a:ext uri="{FF2B5EF4-FFF2-40B4-BE49-F238E27FC236}">
                <a16:creationId xmlns:a16="http://schemas.microsoft.com/office/drawing/2014/main" id="{3152B8B0-BB71-F87B-B199-DFA21972F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81647" y="2473479"/>
            <a:ext cx="5269644" cy="21169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3432148-0289-7CEA-08C4-D5A2FEDCEAC3}"/>
              </a:ext>
            </a:extLst>
          </p:cNvPr>
          <p:cNvGrpSpPr/>
          <p:nvPr/>
        </p:nvGrpSpPr>
        <p:grpSpPr>
          <a:xfrm>
            <a:off x="5602015" y="1226241"/>
            <a:ext cx="5962378" cy="3741543"/>
            <a:chOff x="5602015" y="1226241"/>
            <a:chExt cx="5962378" cy="3741543"/>
          </a:xfrm>
        </p:grpSpPr>
        <p:pic>
          <p:nvPicPr>
            <p:cNvPr id="13" name="그림 11">
              <a:extLst>
                <a:ext uri="{FF2B5EF4-FFF2-40B4-BE49-F238E27FC236}">
                  <a16:creationId xmlns:a16="http://schemas.microsoft.com/office/drawing/2014/main" id="{BD75BB7A-EF40-9A40-3DD4-15A2E1469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602015" y="1226241"/>
              <a:ext cx="5962378" cy="37415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noFill/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432D45A2-405E-447B-26CB-1CEACE5FE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2983832"/>
              <a:ext cx="2107933" cy="29071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그룹 16">
            <a:extLst>
              <a:ext uri="{FF2B5EF4-FFF2-40B4-BE49-F238E27FC236}">
                <a16:creationId xmlns:a16="http://schemas.microsoft.com/office/drawing/2014/main" id="{BF2188CE-BB0D-D8FC-71D2-E39CC90C73F0}"/>
              </a:ext>
            </a:extLst>
          </p:cNvPr>
          <p:cNvGrpSpPr/>
          <p:nvPr/>
        </p:nvGrpSpPr>
        <p:grpSpPr>
          <a:xfrm>
            <a:off x="3601009" y="748392"/>
            <a:ext cx="5044407" cy="5052301"/>
            <a:chOff x="3014086" y="680610"/>
            <a:chExt cx="5488191" cy="549678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937EF8E-374A-6A11-E9CA-D5BD34519C22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014086" y="680610"/>
              <a:ext cx="5488191" cy="54967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C17CDA8-8ADC-E68A-6ED2-7DE4BD823668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268866" y="1905191"/>
              <a:ext cx="2993866" cy="2993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0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104961AC-2B1C-7AEB-B281-FF5A1C364AFB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D90D5F5B-5C5B-452D-1B93-94163787D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1128" y="5389170"/>
            <a:ext cx="2449581" cy="12747"/>
            <a:chOff x="-1261692" y="8083754"/>
            <a:chExt cx="3674372" cy="19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1261692" y="8083754"/>
              <a:ext cx="3674372" cy="191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373898" y="1498600"/>
            <a:ext cx="494130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buClr>
                <a:srgbClr val="B0886A"/>
              </a:buClr>
              <a:buNone/>
              <a:defRPr/>
            </a:pPr>
            <a:r>
              <a:rPr lang="en-US" sz="2400">
                <a:solidFill>
                  <a:srgbClr val="B0886A"/>
                </a:solidFill>
                <a:latin typeface="MV Boli"/>
                <a:cs typeface="a Auto Signature"/>
              </a:rPr>
              <a:t>Requirements Analysis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667" b="1">
                <a:solidFill>
                  <a:srgbClr val="FFFFFF"/>
                </a:solidFill>
                <a:latin typeface="함초롬바탕"/>
                <a:ea typeface="함초롬바탕"/>
                <a:cs typeface="함초롬바탕"/>
              </a:rPr>
              <a:t>요구사항 분석 </a:t>
            </a:r>
            <a:r>
              <a:rPr lang="en-US" altLang="ko-KR" sz="2000" b="1">
                <a:solidFill>
                  <a:srgbClr val="FFFFFF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667" b="1">
                <a:solidFill>
                  <a:srgbClr val="FFFFFF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2000" b="1">
                <a:solidFill>
                  <a:srgbClr val="FFFFFF"/>
                </a:solidFill>
                <a:latin typeface="함초롬바탕"/>
                <a:ea typeface="함초롬바탕"/>
                <a:cs typeface="함초롬바탕"/>
              </a:rPr>
              <a:t>범위 및 업무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4113820" y="4235626"/>
            <a:ext cx="3962838" cy="20622"/>
            <a:chOff x="6170729" y="6353439"/>
            <a:chExt cx="5944257" cy="309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6170729" y="6353439"/>
              <a:ext cx="5944257" cy="3093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251200" y="3429000"/>
            <a:ext cx="4632832" cy="17464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C2C2C2"/>
              </a:buClr>
              <a:buNone/>
              <a:defRPr/>
            </a:pPr>
            <a:r>
              <a:rPr lang="ko-KR" altLang="en-US" sz="1933" b="1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숙소가 필요한 여행객</a:t>
            </a:r>
          </a:p>
          <a:p>
            <a:pPr lvl="0">
              <a:buClr>
                <a:srgbClr val="C2C2C2"/>
              </a:buClr>
              <a:buNone/>
              <a:defRPr/>
            </a:pPr>
            <a:endParaRPr lang="ko-KR" altLang="en-US" sz="1933" b="1">
              <a:solidFill>
                <a:schemeClr val="lt1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lnSpc>
                <a:spcPct val="150000"/>
              </a:lnSpc>
              <a:buClr>
                <a:srgbClr val="C2C2C2"/>
              </a:buClr>
              <a:buFontTx/>
              <a:buNone/>
              <a:defRPr/>
            </a:pPr>
            <a:r>
              <a:rPr lang="en-US" altLang="ko-KR" sz="16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16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 원하는 숙소를 쉽게 예약</a:t>
            </a:r>
          </a:p>
          <a:p>
            <a:pPr>
              <a:lnSpc>
                <a:spcPct val="150000"/>
              </a:lnSpc>
              <a:buClr>
                <a:srgbClr val="C2C2C2"/>
              </a:buClr>
              <a:buFontTx/>
              <a:buNone/>
              <a:defRPr/>
            </a:pPr>
            <a:r>
              <a:rPr lang="en-US" altLang="ko-KR" sz="16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16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 다양한 숙소를 한눈에 확인</a:t>
            </a:r>
          </a:p>
          <a:p>
            <a:pPr>
              <a:lnSpc>
                <a:spcPct val="150000"/>
              </a:lnSpc>
              <a:buClr>
                <a:srgbClr val="C2C2C2"/>
              </a:buClr>
              <a:buFontTx/>
              <a:buNone/>
              <a:defRPr/>
            </a:pPr>
            <a:r>
              <a:rPr lang="en-US" altLang="ko-KR" sz="16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1600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 숙소에 대한 리뷰 작성</a:t>
            </a:r>
          </a:p>
        </p:txBody>
      </p:sp>
      <p:sp>
        <p:nvSpPr>
          <p:cNvPr id="1011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3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pic>
        <p:nvPicPr>
          <p:cNvPr id="1014" name="그림 2" descr="텍스트, 벡터그래픽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2870200"/>
            <a:ext cx="2336800" cy="2336800"/>
          </a:xfrm>
          <a:prstGeom prst="rect">
            <a:avLst/>
          </a:prstGeom>
        </p:spPr>
      </p:pic>
      <p:cxnSp>
        <p:nvCxnSpPr>
          <p:cNvPr id="1015" name="직선 연결선 1014"/>
          <p:cNvCxnSpPr/>
          <p:nvPr/>
        </p:nvCxnSpPr>
        <p:spPr>
          <a:xfrm>
            <a:off x="3302000" y="3784600"/>
            <a:ext cx="2300965" cy="0"/>
          </a:xfrm>
          <a:prstGeom prst="line">
            <a:avLst/>
          </a:prstGeom>
          <a:ln>
            <a:solidFill>
              <a:srgbClr val="B088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6" name="그림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07308" y="2819400"/>
            <a:ext cx="2336692" cy="2336692"/>
          </a:xfrm>
          <a:prstGeom prst="rect">
            <a:avLst/>
          </a:prstGeom>
        </p:spPr>
      </p:pic>
      <p:sp>
        <p:nvSpPr>
          <p:cNvPr id="1018" name="Object 21"/>
          <p:cNvSpPr txBox="1"/>
          <p:nvPr/>
        </p:nvSpPr>
        <p:spPr>
          <a:xfrm>
            <a:off x="8910385" y="3429000"/>
            <a:ext cx="2875216" cy="168302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C2C2C2"/>
              </a:buClr>
              <a:buNone/>
              <a:defRPr/>
            </a:pPr>
            <a:r>
              <a:rPr lang="ko-KR" altLang="en-US" sz="1867" b="1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손님을 원하는 업주</a:t>
            </a:r>
          </a:p>
          <a:p>
            <a:pPr lvl="0">
              <a:buClr>
                <a:srgbClr val="C2C2C2"/>
              </a:buClr>
              <a:buNone/>
              <a:defRPr/>
            </a:pPr>
            <a:endParaRPr lang="ko-KR" altLang="en-US" sz="1867" b="1">
              <a:solidFill>
                <a:schemeClr val="lt1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lnSpc>
                <a:spcPct val="150000"/>
              </a:lnSpc>
              <a:buClr>
                <a:srgbClr val="C2C2C2"/>
              </a:buClr>
              <a:buFontTx/>
              <a:buNone/>
              <a:defRPr/>
            </a:pPr>
            <a:r>
              <a:rPr lang="en-US" altLang="ko-KR" sz="1533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1533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 여행객들에게 숙소를 홍보</a:t>
            </a:r>
          </a:p>
          <a:p>
            <a:pPr>
              <a:lnSpc>
                <a:spcPct val="150000"/>
              </a:lnSpc>
              <a:buClr>
                <a:srgbClr val="C2C2C2"/>
              </a:buClr>
              <a:buFontTx/>
              <a:buNone/>
              <a:defRPr/>
            </a:pPr>
            <a:r>
              <a:rPr lang="en-US" altLang="ko-KR" sz="1533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1533" b="1">
                <a:solidFill>
                  <a:srgbClr val="BFBFBF"/>
                </a:solidFill>
                <a:latin typeface="함초롬바탕"/>
                <a:ea typeface="함초롬바탕"/>
                <a:cs typeface="함초롬바탕"/>
              </a:rPr>
              <a:t> 숙소를 여행객에게 판매</a:t>
            </a:r>
          </a:p>
          <a:p>
            <a:pPr>
              <a:lnSpc>
                <a:spcPct val="150000"/>
              </a:lnSpc>
              <a:buClr>
                <a:srgbClr val="C2C2C2"/>
              </a:buClr>
              <a:buFontTx/>
              <a:buNone/>
              <a:defRPr/>
            </a:pPr>
            <a:endParaRPr lang="en-US" sz="1533" b="1">
              <a:solidFill>
                <a:srgbClr val="BFBFBF"/>
              </a:solidFill>
              <a:ea typeface="함초롬바탕"/>
              <a:cs typeface="함초롬바탕"/>
            </a:endParaRPr>
          </a:p>
        </p:txBody>
      </p:sp>
      <p:cxnSp>
        <p:nvCxnSpPr>
          <p:cNvPr id="1019" name="직선 연결선 1018"/>
          <p:cNvCxnSpPr/>
          <p:nvPr/>
        </p:nvCxnSpPr>
        <p:spPr>
          <a:xfrm>
            <a:off x="9042400" y="3784600"/>
            <a:ext cx="1966136" cy="0"/>
          </a:xfrm>
          <a:prstGeom prst="line">
            <a:avLst/>
          </a:prstGeom>
          <a:ln>
            <a:solidFill>
              <a:srgbClr val="B088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9" name="그룹 1028"/>
          <p:cNvGrpSpPr/>
          <p:nvPr/>
        </p:nvGrpSpPr>
        <p:grpSpPr>
          <a:xfrm>
            <a:off x="2459181" y="1524000"/>
            <a:ext cx="7273637" cy="3810000"/>
            <a:chOff x="3688771" y="2286000"/>
            <a:chExt cx="10910455" cy="5715000"/>
          </a:xfrm>
        </p:grpSpPr>
        <p:sp>
          <p:nvSpPr>
            <p:cNvPr id="1030" name="직사각형 1029"/>
            <p:cNvSpPr/>
            <p:nvPr/>
          </p:nvSpPr>
          <p:spPr>
            <a:xfrm>
              <a:off x="3688771" y="2286000"/>
              <a:ext cx="10910455" cy="5715000"/>
            </a:xfrm>
            <a:prstGeom prst="rect">
              <a:avLst/>
            </a:prstGeom>
            <a:solidFill>
              <a:srgbClr val="1B1925">
                <a:alpha val="100000"/>
              </a:srgbClr>
            </a:solidFill>
            <a:ln w="25400" cap="flat" cmpd="sng" algn="ctr">
              <a:solidFill>
                <a:srgbClr val="B0886A">
                  <a:alpha val="100000"/>
                </a:srgbClr>
              </a:solidFill>
              <a:prstDash val="solid"/>
            </a:ln>
            <a:effectLst>
              <a:softEdge rad="12700"/>
            </a:effectLst>
            <a:scene3d>
              <a:camera prst="orthographicFront" fov="0">
                <a:rot lat="0" lon="0" rev="0"/>
              </a:camera>
              <a:lightRig rig="threePt" dir="t"/>
            </a:scene3d>
          </p:spPr>
          <p:txBody>
            <a:bodyPr anchor="ctr"/>
            <a:lstStyle/>
            <a:p>
              <a:pPr algn="ctr" defTabSz="609630" latinLnBrk="0">
                <a:spcBef>
                  <a:spcPct val="0"/>
                </a:spcBef>
                <a:defRPr/>
              </a:pPr>
              <a:endParaRPr lang="ko-KR" altLang="en-US" sz="120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6057899" y="2552700"/>
              <a:ext cx="6172200" cy="846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630" latinLnBrk="0">
                <a:spcBef>
                  <a:spcPct val="0"/>
                </a:spcBef>
                <a:defRPr/>
              </a:pPr>
              <a:r>
                <a:rPr lang="ko-KR" altLang="en-US" sz="3067" b="1">
                  <a:solidFill>
                    <a:srgbClr val="FFFFFF"/>
                  </a:solidFill>
                  <a:latin typeface="함초롬바탕"/>
                  <a:ea typeface="함초롬바탕"/>
                  <a:cs typeface="함초롬바탕"/>
                </a:rPr>
                <a:t>수행할 업무</a:t>
              </a:r>
              <a:endParaRPr lang="ko-KR" altLang="en-US" sz="3067" b="1">
                <a:solidFill>
                  <a:srgbClr val="FFFFFF"/>
                </a:solidFill>
                <a:ea typeface="함초롬바탕"/>
                <a:cs typeface="함초롬바탕"/>
              </a:endParaRPr>
            </a:p>
          </p:txBody>
        </p:sp>
        <p:sp>
          <p:nvSpPr>
            <p:cNvPr id="1032" name="TextBox 1031"/>
            <p:cNvSpPr txBox="1"/>
            <p:nvPr/>
          </p:nvSpPr>
          <p:spPr>
            <a:xfrm>
              <a:off x="7772399" y="3223260"/>
              <a:ext cx="2743200" cy="427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96015" indent="-296015" defTabSz="609630" latinLnBrk="0">
                <a:lnSpc>
                  <a:spcPct val="200000"/>
                </a:lnSpc>
                <a:spcBef>
                  <a:spcPct val="0"/>
                </a:spcBef>
                <a:buClr>
                  <a:srgbClr val="B0886A"/>
                </a:buClr>
                <a:buAutoNum type="circleNumDbPlain"/>
                <a:defRPr/>
              </a:pPr>
              <a:r>
                <a:rPr lang="ko-KR" altLang="en-US" sz="2333" b="1">
                  <a:solidFill>
                    <a:srgbClr val="D9D9D9"/>
                  </a:solidFill>
                  <a:latin typeface="함초롬바탕"/>
                  <a:ea typeface="함초롬바탕"/>
                  <a:cs typeface="함초롬바탕"/>
                </a:rPr>
                <a:t>회원 가입</a:t>
              </a:r>
            </a:p>
            <a:p>
              <a:pPr marL="296015" indent="-296015" defTabSz="609630" latinLnBrk="0">
                <a:lnSpc>
                  <a:spcPct val="200000"/>
                </a:lnSpc>
                <a:spcBef>
                  <a:spcPct val="0"/>
                </a:spcBef>
                <a:buClr>
                  <a:srgbClr val="B0886A"/>
                </a:buClr>
                <a:buAutoNum type="circleNumDbPlain"/>
                <a:defRPr/>
              </a:pPr>
              <a:r>
                <a:rPr lang="ko-KR" altLang="en-US" sz="2333" b="1">
                  <a:solidFill>
                    <a:srgbClr val="D9D9D9"/>
                  </a:solidFill>
                  <a:latin typeface="함초롬바탕"/>
                  <a:ea typeface="함초롬바탕"/>
                  <a:cs typeface="함초롬바탕"/>
                </a:rPr>
                <a:t>숙소 예약</a:t>
              </a:r>
            </a:p>
            <a:p>
              <a:pPr marL="296015" indent="-296015" defTabSz="609630" latinLnBrk="0">
                <a:lnSpc>
                  <a:spcPct val="200000"/>
                </a:lnSpc>
                <a:spcBef>
                  <a:spcPct val="0"/>
                </a:spcBef>
                <a:buClr>
                  <a:srgbClr val="B0886A"/>
                </a:buClr>
                <a:buAutoNum type="circleNumDbPlain"/>
                <a:defRPr/>
              </a:pPr>
              <a:r>
                <a:rPr lang="ko-KR" altLang="en-US" sz="2333" b="1">
                  <a:solidFill>
                    <a:srgbClr val="D9D9D9"/>
                  </a:solidFill>
                  <a:latin typeface="함초롬바탕"/>
                  <a:ea typeface="함초롬바탕"/>
                  <a:cs typeface="함초롬바탕"/>
                </a:rPr>
                <a:t>숙소 등록</a:t>
              </a:r>
            </a:p>
            <a:p>
              <a:pPr marL="296015" indent="-296015" defTabSz="609630" latinLnBrk="0">
                <a:lnSpc>
                  <a:spcPct val="200000"/>
                </a:lnSpc>
                <a:spcBef>
                  <a:spcPct val="0"/>
                </a:spcBef>
                <a:buClr>
                  <a:srgbClr val="B0886A"/>
                </a:buClr>
                <a:buAutoNum type="circleNumDbPlain"/>
                <a:defRPr/>
              </a:pPr>
              <a:r>
                <a:rPr lang="ko-KR" altLang="en-US" sz="2333" b="1">
                  <a:solidFill>
                    <a:srgbClr val="D9D9D9"/>
                  </a:solidFill>
                  <a:latin typeface="함초롬바탕"/>
                  <a:ea typeface="함초롬바탕"/>
                  <a:cs typeface="함초롬바탕"/>
                </a:rPr>
                <a:t>숙소 리뷰</a:t>
              </a:r>
            </a:p>
          </p:txBody>
        </p:sp>
      </p:grpSp>
      <p:sp>
        <p:nvSpPr>
          <p:cNvPr id="25" name="Object 10">
            <a:extLst>
              <a:ext uri="{FF2B5EF4-FFF2-40B4-BE49-F238E27FC236}">
                <a16:creationId xmlns:a16="http://schemas.microsoft.com/office/drawing/2014/main" id="{A02D7F55-64DC-AEFE-18EE-5F99D8D6FC52}"/>
              </a:ext>
            </a:extLst>
          </p:cNvPr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301283D2-875D-3E7C-7C98-933C120FEDA2}"/>
              </a:ext>
            </a:extLst>
          </p:cNvPr>
          <p:cNvSpPr txBox="1"/>
          <p:nvPr/>
        </p:nvSpPr>
        <p:spPr>
          <a:xfrm>
            <a:off x="6848" y="168652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요구사항 분석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224648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2D283A61-BE8B-1852-AFEA-029975054A30}"/>
              </a:ext>
            </a:extLst>
          </p:cNvPr>
          <p:cNvGrpSpPr/>
          <p:nvPr/>
        </p:nvGrpSpPr>
        <p:grpSpPr>
          <a:xfrm>
            <a:off x="-1" y="0"/>
            <a:ext cx="12418541" cy="6858000"/>
            <a:chOff x="-538188" y="-742818"/>
            <a:chExt cx="19069388" cy="11028533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F2ACA0CB-AB8B-533E-A7AD-CEE61C019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요구사항 분석 </a:t>
            </a:r>
            <a:r>
              <a:rPr lang="en-US" altLang="ko-KR" sz="2000" b="1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요구사항 명세서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 dirty="0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ADF8B89-01F8-F6E8-43AB-2A1FF93E023C}"/>
              </a:ext>
            </a:extLst>
          </p:cNvPr>
          <p:cNvSpPr txBox="1"/>
          <p:nvPr/>
        </p:nvSpPr>
        <p:spPr>
          <a:xfrm>
            <a:off x="6848" y="168652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요구사항 분석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040B81-30B1-7B72-5536-123FC4712440}"/>
              </a:ext>
            </a:extLst>
          </p:cNvPr>
          <p:cNvSpPr txBox="1"/>
          <p:nvPr/>
        </p:nvSpPr>
        <p:spPr>
          <a:xfrm>
            <a:off x="901031" y="1693082"/>
            <a:ext cx="10357627" cy="4853188"/>
          </a:xfrm>
          <a:prstGeom prst="rect">
            <a:avLst/>
          </a:prstGeom>
          <a:solidFill>
            <a:srgbClr val="1B1925">
              <a:alpha val="100000"/>
            </a:srgbClr>
          </a:solidFill>
        </p:spPr>
        <p:txBody>
          <a:bodyPr wrap="square">
            <a:spAutoFit/>
          </a:bodyPr>
          <a:lstStyle/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숙박 예약 프로그램에 회원으로 가입하려면 </a:t>
            </a:r>
            <a:r>
              <a:rPr lang="ko-KR" altLang="en-US" sz="1600" b="1" kern="0" spc="-40" dirty="0" err="1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회원아이디</a:t>
            </a:r>
            <a:r>
              <a:rPr lang="en-US" altLang="ko-KR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비밀번호</a:t>
            </a:r>
            <a:r>
              <a:rPr lang="en-US" altLang="ko-KR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이름</a:t>
            </a:r>
            <a:r>
              <a:rPr lang="en-US" altLang="ko-KR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연락처</a:t>
            </a:r>
            <a:r>
              <a:rPr lang="en-US" altLang="ko-KR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생년월일 정보가 필요하다</a:t>
            </a:r>
            <a:r>
              <a:rPr lang="en-US" altLang="ko-KR" sz="1600" b="1" kern="0" spc="-4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회원은 </a:t>
            </a:r>
            <a:r>
              <a:rPr lang="ko-KR" altLang="en-US" sz="1600" b="1" kern="0" dirty="0" err="1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회원아이디로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식별한다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숙박업체는 </a:t>
            </a:r>
            <a:r>
              <a:rPr lang="ko-KR" altLang="en-US" sz="1600" b="1" kern="0" spc="-47" dirty="0" err="1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업체아이디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비밀번호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연락처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주소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업체 명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사업자 번호 정보가 필요하다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숙박업체는 </a:t>
            </a:r>
            <a:r>
              <a:rPr lang="ko-KR" altLang="en-US" sz="1600" b="1" kern="0" spc="-47" dirty="0" err="1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업체아이디로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식별한다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숙박업체는 여러 숙소를 공급하며 숙소번호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숙소 정원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가격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호실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이미지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분류 정보가 필요하다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숙소는 숙소번호로 식별한다</a:t>
            </a:r>
            <a:r>
              <a:rPr lang="en-US" altLang="ko-KR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 startAt="7"/>
              <a:defRPr/>
            </a:pP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예약을 하려면 예약번호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예약일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퇴실일 정보가 필요로 한다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  <a:endParaRPr lang="en-US" altLang="ko-KR" sz="1600" b="1" kern="0" spc="-47" dirty="0">
              <a:solidFill>
                <a:srgbClr val="BFBFBF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ea typeface="함초롬바탕"/>
            </a:endParaRP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예약은 예약번호로 식별한다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예약을 할 때 한 명의 회원이 여러 숙소를 고를 수 있고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하나의 숙소를 여러 회원이 예약할 수 있다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평가를 통해 숙소에 대해 리뷰를 작성할 수 있다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리뷰를 작성하기 위해서는 리뷰번호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리뷰내용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평점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작성일자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예약번호 정보가 필요하다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리뷰는 리뷰번호로 식별한다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하나의 숙소에 여러 리뷰가 달릴 수 있고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여러 숙소에 리뷰를 작성 할 수 있다</a:t>
            </a:r>
            <a:r>
              <a: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65D923B9-F3BC-97FF-FA38-4BBA62E3DEA7}"/>
              </a:ext>
            </a:extLst>
          </p:cNvPr>
          <p:cNvGrpSpPr/>
          <p:nvPr/>
        </p:nvGrpSpPr>
        <p:grpSpPr>
          <a:xfrm>
            <a:off x="-1" y="857"/>
            <a:ext cx="12418541" cy="6857143"/>
            <a:chOff x="-538188" y="-742818"/>
            <a:chExt cx="19069388" cy="11028533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6FF0CE30-A4D2-C030-F268-24F351B5F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개념적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키워드 추출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0D9B5-ED25-CA36-319C-6784C22453B6}"/>
              </a:ext>
            </a:extLst>
          </p:cNvPr>
          <p:cNvSpPr txBox="1"/>
          <p:nvPr/>
        </p:nvSpPr>
        <p:spPr>
          <a:xfrm>
            <a:off x="901031" y="1693082"/>
            <a:ext cx="10357627" cy="4853188"/>
          </a:xfrm>
          <a:prstGeom prst="rect">
            <a:avLst/>
          </a:prstGeom>
          <a:solidFill>
            <a:srgbClr val="1B1925"/>
          </a:solidFill>
        </p:spPr>
        <p:txBody>
          <a:bodyPr wrap="square">
            <a:spAutoFit/>
          </a:bodyPr>
          <a:lstStyle/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숙박 예약 프로그램에 </a:t>
            </a:r>
            <a:r>
              <a:rPr lang="ko-KR" altLang="en-US" sz="1600" b="1" kern="0" spc="-4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회원</a:t>
            </a:r>
            <a:r>
              <a:rPr lang="ko-KR" altLang="en-US" sz="1600" b="1" kern="0" spc="-4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으로 가입하려면 </a:t>
            </a:r>
            <a:r>
              <a:rPr lang="ko-KR" altLang="en-US" sz="1600" b="1" kern="0" spc="-40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회원아이디</a:t>
            </a:r>
            <a:r>
              <a:rPr lang="en-US" altLang="ko-KR" sz="1600" b="1" kern="0" spc="-4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비밀번호</a:t>
            </a:r>
            <a:r>
              <a:rPr lang="en-US" altLang="ko-KR" sz="1600" b="1" kern="0" spc="-4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이름</a:t>
            </a:r>
            <a:r>
              <a:rPr lang="en-US" altLang="ko-KR" sz="1600" b="1" kern="0" spc="-4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연락처</a:t>
            </a:r>
            <a:r>
              <a:rPr lang="en-US" altLang="ko-KR" sz="1600" b="1" kern="0" spc="-4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생년월일 </a:t>
            </a:r>
            <a:r>
              <a:rPr lang="ko-KR" altLang="en-US" sz="1600" b="1" kern="0" spc="-4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정보가 필요하다</a:t>
            </a:r>
            <a:r>
              <a:rPr lang="en-US" altLang="ko-KR" sz="1600" b="1" kern="0" spc="-4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회원은 </a:t>
            </a:r>
            <a:r>
              <a:rPr lang="ko-KR" altLang="en-US" sz="16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회원아이디로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식별한다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7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숙박업체</a:t>
            </a: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는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</a:t>
            </a:r>
            <a:r>
              <a:rPr lang="ko-KR" altLang="en-US" sz="1600" b="1" kern="0" spc="-47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업체아이디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비밀번호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연락처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주소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업체 명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사업자 번호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</a:t>
            </a: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정보가 필요하다</a:t>
            </a:r>
            <a:r>
              <a:rPr lang="en-US" altLang="ko-KR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숙박업체는 </a:t>
            </a:r>
            <a:r>
              <a:rPr lang="ko-KR" altLang="en-US" sz="1600" b="1" kern="0" spc="-4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업체아이디로</a:t>
            </a: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식별한다</a:t>
            </a:r>
            <a:r>
              <a:rPr lang="en-US" altLang="ko-KR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숙박업체는 여러 </a:t>
            </a:r>
            <a:r>
              <a:rPr lang="ko-KR" altLang="en-US" sz="1600" b="1" kern="0" spc="-47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숙소</a:t>
            </a: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를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</a:t>
            </a:r>
            <a:r>
              <a:rPr lang="ko-KR" altLang="en-US" sz="1600" b="1" kern="0" spc="-47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공급</a:t>
            </a: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하며</a:t>
            </a:r>
            <a:r>
              <a:rPr lang="ko-KR" altLang="en-US" sz="1600" b="1" kern="0" spc="-47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숙소번호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숙소 정원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가격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호실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이미지</a:t>
            </a:r>
            <a:r>
              <a:rPr lang="en-US" altLang="ko-KR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spc="-47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분류 </a:t>
            </a: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정보가 필요하다</a:t>
            </a:r>
            <a:r>
              <a:rPr lang="en-US" altLang="ko-KR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/>
              <a:defRPr/>
            </a:pPr>
            <a:r>
              <a:rPr lang="ko-KR" altLang="en-US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숙소는 숙소번호로 식별한다</a:t>
            </a:r>
            <a:r>
              <a:rPr lang="en-US" altLang="ko-KR" sz="1600" b="1" kern="0" spc="-4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</a:p>
          <a:p>
            <a:pPr marL="234345" indent="-234345">
              <a:lnSpc>
                <a:spcPct val="150000"/>
              </a:lnSpc>
              <a:buClr>
                <a:srgbClr val="B0886A"/>
              </a:buClr>
              <a:buAutoNum type="circleNumDbPlain" startAt="7"/>
              <a:defRPr/>
            </a:pPr>
            <a:r>
              <a:rPr lang="ko-KR" altLang="en-US" sz="1600" b="1" kern="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예약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을 하려면 </a:t>
            </a:r>
            <a:r>
              <a:rPr lang="ko-KR" altLang="en-US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예약번호</a:t>
            </a:r>
            <a:r>
              <a:rPr lang="en-US" altLang="ko-KR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예약일</a:t>
            </a:r>
            <a:r>
              <a:rPr lang="en-US" altLang="ko-KR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, </a:t>
            </a:r>
            <a:r>
              <a:rPr lang="ko-KR" altLang="en-US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퇴실일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정보가 필요로 한다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ea typeface="함초롬바탕"/>
              </a:rPr>
              <a:t>.</a:t>
            </a:r>
            <a:endParaRPr lang="en-US" altLang="ko-KR" sz="1600" b="1" kern="0" spc="-47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ea typeface="함초롬바탕"/>
            </a:endParaRP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예약은 예약번호로 식별한다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예약을 할 때 한 명의 회원이 여러 숙소를 고를 수 있고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하나의 숙소를 여러 회원이 예약할 수 있다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평가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를 통해 숙소에 대해 리뷰를 작성할 수 있다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리뷰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를 작성하기 위해서는</a:t>
            </a:r>
            <a:r>
              <a:rPr lang="ko-KR" altLang="en-US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 </a:t>
            </a:r>
            <a:r>
              <a:rPr lang="ko-KR" altLang="en-US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리뷰번호</a:t>
            </a:r>
            <a:r>
              <a:rPr lang="en-US" altLang="ko-KR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리뷰내용</a:t>
            </a:r>
            <a:r>
              <a:rPr lang="en-US" altLang="ko-KR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평점</a:t>
            </a:r>
            <a:r>
              <a:rPr lang="en-US" altLang="ko-KR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작성일자</a:t>
            </a:r>
            <a:r>
              <a:rPr lang="en-US" altLang="ko-KR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예약번호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정보가 필요하다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리뷰는 리뷰번호로 식별한다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  <a:p>
            <a:pPr marL="246679" indent="-246679" defTabSz="609630" latinLnBrk="0">
              <a:lnSpc>
                <a:spcPct val="150000"/>
              </a:lnSpc>
              <a:spcBef>
                <a:spcPct val="0"/>
              </a:spcBef>
              <a:buClr>
                <a:srgbClr val="B0886A"/>
              </a:buClr>
              <a:buAutoNum type="circleNumDbPlain" startAt="8"/>
              <a:defRPr/>
            </a:pP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하나의 숙소에 여러 리뷰가 달릴 수 있고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,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여러 숙소에 리뷰를 작성 할 수 있다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rPr>
              <a:t>.</a:t>
            </a: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FC56AB47-4148-7B5A-31BC-CCE6F56BA17F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3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개념적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CD3994D-3323-EDAB-A227-F41BBAF88124}"/>
              </a:ext>
            </a:extLst>
          </p:cNvPr>
          <p:cNvGrpSpPr/>
          <p:nvPr/>
        </p:nvGrpSpPr>
        <p:grpSpPr>
          <a:xfrm>
            <a:off x="877925" y="1378529"/>
            <a:ext cx="11060075" cy="5224764"/>
            <a:chOff x="877925" y="1378529"/>
            <a:chExt cx="11060075" cy="52247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E74A36-1CB5-C13C-2B19-07245F418928}"/>
                </a:ext>
              </a:extLst>
            </p:cNvPr>
            <p:cNvSpPr txBox="1"/>
            <p:nvPr/>
          </p:nvSpPr>
          <p:spPr>
            <a:xfrm>
              <a:off x="877925" y="1378529"/>
              <a:ext cx="11060075" cy="5224764"/>
            </a:xfrm>
            <a:prstGeom prst="rect">
              <a:avLst/>
            </a:prstGeom>
            <a:solidFill>
              <a:srgbClr val="1B1925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  <a:p>
              <a:pPr marL="234345" indent="-234345">
                <a:lnSpc>
                  <a:spcPct val="150000"/>
                </a:lnSpc>
                <a:buClr>
                  <a:srgbClr val="B0886A"/>
                </a:buClr>
                <a:buAutoNum type="circleNumDbPlain"/>
                <a:defRPr/>
              </a:pPr>
              <a:endParaRPr lang="en-US" altLang="ko-KR" sz="1600" b="1" kern="0" dirty="0">
                <a:solidFill>
                  <a:srgbClr val="BFBFB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alibri"/>
                <a:ea typeface="함초롬바탕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F5745C-30A5-F091-0B17-3AAB83C65A9F}"/>
                </a:ext>
              </a:extLst>
            </p:cNvPr>
            <p:cNvGrpSpPr/>
            <p:nvPr/>
          </p:nvGrpSpPr>
          <p:grpSpPr>
            <a:xfrm>
              <a:off x="6200594" y="2486025"/>
              <a:ext cx="2997253" cy="2800350"/>
              <a:chOff x="8153400" y="2883218"/>
              <a:chExt cx="4495880" cy="5715000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C67AE9FD-8D5E-2693-28BD-51F8E9FDD441}"/>
                  </a:ext>
                </a:extLst>
              </p:cNvPr>
              <p:cNvSpPr/>
              <p:nvPr/>
            </p:nvSpPr>
            <p:spPr>
              <a:xfrm>
                <a:off x="8153400" y="2883218"/>
                <a:ext cx="4419600" cy="5715000"/>
              </a:xfrm>
              <a:prstGeom prst="roundRect">
                <a:avLst>
                  <a:gd name="adj" fmla="val 16667"/>
                </a:avLst>
              </a:prstGeom>
              <a:solidFill>
                <a:srgbClr val="1B1925">
                  <a:alpha val="100000"/>
                </a:srgbClr>
              </a:solidFill>
              <a:ln w="25400" cap="flat" cmpd="sng" algn="ctr">
                <a:solidFill>
                  <a:srgbClr val="B0886A">
                    <a:alpha val="100000"/>
                  </a:srgbClr>
                </a:solidFill>
                <a:prstDash val="solid"/>
              </a:ln>
            </p:spPr>
            <p:txBody>
              <a:bodyPr anchor="ctr"/>
              <a:lstStyle/>
              <a:p>
                <a:pPr defTabSz="609630" latinLnBrk="0">
                  <a:spcBef>
                    <a:spcPct val="0"/>
                  </a:spcBef>
                  <a:defRPr/>
                </a:pPr>
                <a:endParaRPr lang="ko-KR" altLang="en-US" sz="1200" dirty="0">
                  <a:solidFill>
                    <a:srgbClr val="BFBFBF"/>
                  </a:solidFill>
                  <a:ea typeface="함초롬바탕"/>
                  <a:cs typeface="함초롬바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358850-1696-E829-67B2-9C142EF738F3}"/>
                  </a:ext>
                </a:extLst>
              </p:cNvPr>
              <p:cNvSpPr txBox="1"/>
              <p:nvPr/>
            </p:nvSpPr>
            <p:spPr>
              <a:xfrm>
                <a:off x="8915400" y="3015615"/>
                <a:ext cx="3124200" cy="630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09630" latinLnBrk="0">
                  <a:spcBef>
                    <a:spcPct val="0"/>
                  </a:spcBef>
                  <a:defRPr/>
                </a:pPr>
                <a:r>
                  <a:rPr lang="ko-KR" altLang="en-US" sz="2133" b="1">
                    <a:solidFill>
                      <a:srgbClr val="FFFFFF"/>
                    </a:solidFill>
                    <a:latin typeface="함초롬바탕"/>
                    <a:ea typeface="함초롬바탕"/>
                    <a:cs typeface="함초롬바탕"/>
                  </a:rPr>
                  <a:t>관계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A775056-85C4-AC0C-DBFB-AC6EE457054E}"/>
                  </a:ext>
                </a:extLst>
              </p:cNvPr>
              <p:cNvSpPr txBox="1"/>
              <p:nvPr/>
            </p:nvSpPr>
            <p:spPr>
              <a:xfrm>
                <a:off x="8686799" y="3842385"/>
                <a:ext cx="3462338" cy="1423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09630" latinLnBrk="0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733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예약 </a:t>
                </a:r>
                <a:r>
                  <a:rPr lang="en-US" altLang="ko-KR" sz="1400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[ </a:t>
                </a:r>
                <a:r>
                  <a:rPr lang="ko-KR" altLang="en-US" sz="1400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다대다 </a:t>
                </a:r>
                <a:r>
                  <a:rPr lang="en-US" altLang="ko-KR" sz="1400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]</a:t>
                </a:r>
                <a:endParaRPr lang="ko-KR" altLang="en-US" sz="1733" b="1" dirty="0">
                  <a:solidFill>
                    <a:schemeClr val="accent4"/>
                  </a:solidFill>
                  <a:latin typeface="함초롬바탕"/>
                  <a:ea typeface="함초롬바탕"/>
                  <a:cs typeface="함초롬바탕"/>
                </a:endParaRPr>
              </a:p>
              <a:p>
                <a:pPr defTabSz="609630" latinLnBrk="0">
                  <a:spcBef>
                    <a:spcPct val="0"/>
                  </a:spcBef>
                  <a:defRPr/>
                </a:pPr>
                <a:r>
                  <a:rPr lang="ko-KR" altLang="en-US" sz="1333" u="sng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예약번호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예약일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퇴실일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1EC5A4-8B8C-A7C7-70D9-3B1BDDC0D6F2}"/>
                  </a:ext>
                </a:extLst>
              </p:cNvPr>
              <p:cNvSpPr txBox="1"/>
              <p:nvPr/>
            </p:nvSpPr>
            <p:spPr>
              <a:xfrm>
                <a:off x="8686802" y="5086447"/>
                <a:ext cx="3352799" cy="1549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09630" latinLnBrk="0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733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평가 </a:t>
                </a:r>
                <a:r>
                  <a:rPr lang="en-US" altLang="ko-KR" sz="1400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[ </a:t>
                </a:r>
                <a:r>
                  <a:rPr lang="ko-KR" altLang="en-US" sz="1400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일대다 </a:t>
                </a:r>
                <a:r>
                  <a:rPr lang="en-US" altLang="ko-KR" sz="1400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]</a:t>
                </a:r>
                <a:endParaRPr lang="ko-KR" altLang="en-US" sz="1733" b="1" dirty="0">
                  <a:solidFill>
                    <a:schemeClr val="accent4"/>
                  </a:solidFill>
                  <a:latin typeface="함초롬바탕"/>
                  <a:ea typeface="함초롬바탕"/>
                  <a:cs typeface="함초롬바탕"/>
                </a:endParaRPr>
              </a:p>
              <a:p>
                <a:pPr defTabSz="609630" latinLnBrk="0">
                  <a:spcBef>
                    <a:spcPct val="0"/>
                  </a:spcBef>
                  <a:defRPr/>
                </a:pPr>
                <a:endParaRPr lang="ko-KR" altLang="en-US" sz="1733" dirty="0">
                  <a:solidFill>
                    <a:srgbClr val="BFBFBF"/>
                  </a:solidFill>
                  <a:latin typeface="함초롬바탕"/>
                  <a:ea typeface="함초롬바탕"/>
                  <a:cs typeface="함초롬바탕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CFBB4A4-F5C9-B61E-9985-9E1B8E2B3032}"/>
                  </a:ext>
                </a:extLst>
              </p:cNvPr>
              <p:cNvSpPr txBox="1"/>
              <p:nvPr/>
            </p:nvSpPr>
            <p:spPr>
              <a:xfrm>
                <a:off x="8686880" y="6207442"/>
                <a:ext cx="3962400" cy="1580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09630" latinLnBrk="0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733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공급 </a:t>
                </a:r>
                <a:r>
                  <a:rPr lang="en-US" altLang="ko-KR" sz="1400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[ </a:t>
                </a:r>
                <a:r>
                  <a:rPr lang="ko-KR" altLang="en-US" sz="1400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일대다 </a:t>
                </a:r>
                <a:r>
                  <a:rPr lang="en-US" altLang="ko-KR" sz="1400" b="1" dirty="0">
                    <a:solidFill>
                      <a:schemeClr val="accent4"/>
                    </a:solidFill>
                    <a:latin typeface="함초롬바탕"/>
                    <a:ea typeface="함초롬바탕"/>
                    <a:cs typeface="함초롬바탕"/>
                  </a:rPr>
                  <a:t>]</a:t>
                </a:r>
                <a:endParaRPr lang="ko-KR" altLang="en-US" sz="1733" b="1" dirty="0">
                  <a:solidFill>
                    <a:schemeClr val="accent4"/>
                  </a:solidFill>
                  <a:latin typeface="함초롬바탕"/>
                  <a:ea typeface="함초롬바탕"/>
                  <a:cs typeface="함초롬바탕"/>
                </a:endParaRPr>
              </a:p>
              <a:p>
                <a:pPr defTabSz="609630" latinLnBrk="0">
                  <a:spcBef>
                    <a:spcPct val="0"/>
                  </a:spcBef>
                  <a:defRPr/>
                </a:pPr>
                <a:endParaRPr lang="ko-KR" altLang="en-US" sz="1733" dirty="0">
                  <a:solidFill>
                    <a:srgbClr val="BFBFBF"/>
                  </a:solidFill>
                  <a:latin typeface="함초롬바탕"/>
                  <a:ea typeface="함초롬바탕"/>
                  <a:cs typeface="함초롬바탕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93B726D-2BA2-DF9E-46B2-5B659BAAA38F}"/>
                </a:ext>
              </a:extLst>
            </p:cNvPr>
            <p:cNvGrpSpPr/>
            <p:nvPr/>
          </p:nvGrpSpPr>
          <p:grpSpPr>
            <a:xfrm>
              <a:off x="2286000" y="1476214"/>
              <a:ext cx="3403600" cy="4819972"/>
              <a:chOff x="2286000" y="1476214"/>
              <a:chExt cx="3403600" cy="4819972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49E9528-D364-C85D-1043-5B6F4207AFF1}"/>
                  </a:ext>
                </a:extLst>
              </p:cNvPr>
              <p:cNvGrpSpPr/>
              <p:nvPr/>
            </p:nvGrpSpPr>
            <p:grpSpPr>
              <a:xfrm>
                <a:off x="2286000" y="1476214"/>
                <a:ext cx="3403600" cy="4819972"/>
                <a:chOff x="3429000" y="2214321"/>
                <a:chExt cx="5105400" cy="7229958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26009279-1DD8-33EF-DD0D-5E2747465B91}"/>
                    </a:ext>
                  </a:extLst>
                </p:cNvPr>
                <p:cNvGrpSpPr/>
                <p:nvPr/>
              </p:nvGrpSpPr>
              <p:grpSpPr>
                <a:xfrm>
                  <a:off x="3429000" y="2214321"/>
                  <a:ext cx="5105400" cy="7229958"/>
                  <a:chOff x="1523999" y="2745105"/>
                  <a:chExt cx="5105400" cy="7229958"/>
                </a:xfrm>
              </p:grpSpPr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E756D4A9-ABF8-FBA1-DB64-C2F78603CE93}"/>
                      </a:ext>
                    </a:extLst>
                  </p:cNvPr>
                  <p:cNvSpPr/>
                  <p:nvPr/>
                </p:nvSpPr>
                <p:spPr>
                  <a:xfrm>
                    <a:off x="1523999" y="2745105"/>
                    <a:ext cx="5105400" cy="722995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B1925">
                      <a:alpha val="100000"/>
                    </a:srgbClr>
                  </a:solidFill>
                  <a:ln w="25400" cap="flat" cmpd="sng" algn="ctr">
                    <a:solidFill>
                      <a:srgbClr val="B0886A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lstStyle/>
                  <a:p>
                    <a:pPr defTabSz="609630" latinLnBrk="0">
                      <a:spcBef>
                        <a:spcPct val="0"/>
                      </a:spcBef>
                      <a:defRPr/>
                    </a:pPr>
                    <a:endParaRPr lang="ko-KR" altLang="en-US" sz="1200">
                      <a:solidFill>
                        <a:srgbClr val="BFBFBF"/>
                      </a:solidFill>
                      <a:ea typeface="함초롬바탕"/>
                      <a:cs typeface="함초롬바탕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268C1D3-61FC-9D31-4F2E-5C07B0567E51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599" y="2857499"/>
                    <a:ext cx="3124200" cy="63084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 defTabSz="609630" latinLnBrk="0">
                      <a:spcBef>
                        <a:spcPct val="0"/>
                      </a:spcBef>
                      <a:defRPr/>
                    </a:pPr>
                    <a:r>
                      <a:rPr lang="ko-KR" altLang="en-US" sz="2133" b="1" dirty="0">
                        <a:solidFill>
                          <a:srgbClr val="FFFFF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개체 </a:t>
                    </a:r>
                    <a:r>
                      <a:rPr lang="en-US" altLang="ko-KR" sz="2133" b="1" dirty="0">
                        <a:solidFill>
                          <a:srgbClr val="FFFFF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&amp; </a:t>
                    </a:r>
                    <a:r>
                      <a:rPr lang="ko-KR" altLang="en-US" sz="2133" b="1" dirty="0">
                        <a:solidFill>
                          <a:srgbClr val="FFFFF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속성</a:t>
                    </a:r>
                    <a:endParaRPr lang="ko-KR" altLang="en-US" sz="2133" dirty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7575857-182F-87D7-30B2-4B6D3EEB5BE5}"/>
                      </a:ext>
                    </a:extLst>
                  </p:cNvPr>
                  <p:cNvSpPr txBox="1"/>
                  <p:nvPr/>
                </p:nvSpPr>
                <p:spPr>
                  <a:xfrm>
                    <a:off x="2057399" y="3791901"/>
                    <a:ext cx="3352800" cy="135392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09630" latinLnBrk="0">
                      <a:lnSpc>
                        <a:spcPct val="150000"/>
                      </a:lnSpc>
                      <a:spcBef>
                        <a:spcPct val="0"/>
                      </a:spcBef>
                      <a:defRPr/>
                    </a:pPr>
                    <a:r>
                      <a:rPr lang="ko-KR" altLang="en-US" sz="1733" b="1" dirty="0">
                        <a:solidFill>
                          <a:schemeClr val="accent6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회원</a:t>
                    </a:r>
                  </a:p>
                  <a:p>
                    <a:pPr defTabSz="609630" latinLnBrk="0">
                      <a:spcBef>
                        <a:spcPct val="0"/>
                      </a:spcBef>
                      <a:defRPr/>
                    </a:pPr>
                    <a:r>
                      <a:rPr lang="ko-KR" altLang="en-US" sz="1333" u="sng" dirty="0" err="1">
                        <a:solidFill>
                          <a:srgbClr val="BFBFB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회원아이디</a:t>
                    </a:r>
                    <a:r>
                      <a:rPr lang="en-US" altLang="ko-KR" sz="1333" dirty="0">
                        <a:solidFill>
                          <a:srgbClr val="BFBFB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, </a:t>
                    </a:r>
                    <a:r>
                      <a:rPr lang="ko-KR" altLang="en-US" sz="1333" dirty="0">
                        <a:solidFill>
                          <a:srgbClr val="BFBFB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비밀번호</a:t>
                    </a:r>
                    <a:r>
                      <a:rPr lang="en-US" altLang="ko-KR" sz="1333" dirty="0">
                        <a:solidFill>
                          <a:srgbClr val="BFBFB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, </a:t>
                    </a:r>
                    <a:r>
                      <a:rPr lang="ko-KR" altLang="en-US" sz="1333" dirty="0">
                        <a:solidFill>
                          <a:srgbClr val="BFBFB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이름</a:t>
                    </a:r>
                    <a:r>
                      <a:rPr lang="en-US" altLang="ko-KR" sz="1333" dirty="0">
                        <a:solidFill>
                          <a:srgbClr val="BFBFB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, </a:t>
                    </a:r>
                    <a:r>
                      <a:rPr lang="ko-KR" altLang="en-US" sz="1333" dirty="0">
                        <a:solidFill>
                          <a:srgbClr val="BFBFB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연락처</a:t>
                    </a:r>
                    <a:r>
                      <a:rPr lang="en-US" altLang="ko-KR" sz="1333" dirty="0">
                        <a:solidFill>
                          <a:srgbClr val="BFBFB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, </a:t>
                    </a:r>
                    <a:r>
                      <a:rPr lang="ko-KR" altLang="en-US" sz="1333" dirty="0">
                        <a:solidFill>
                          <a:srgbClr val="BFBFBF"/>
                        </a:solidFill>
                        <a:latin typeface="함초롬바탕"/>
                        <a:ea typeface="함초롬바탕"/>
                        <a:cs typeface="함초롬바탕"/>
                      </a:rPr>
                      <a:t>생년월일</a:t>
                    </a:r>
                    <a:endParaRPr lang="ko-KR" altLang="en-US" sz="1333" dirty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endParaRP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377D774-5583-6682-7E46-EAA2DFC1C2FC}"/>
                    </a:ext>
                  </a:extLst>
                </p:cNvPr>
                <p:cNvSpPr txBox="1"/>
                <p:nvPr/>
              </p:nvSpPr>
              <p:spPr>
                <a:xfrm>
                  <a:off x="3962400" y="7658100"/>
                  <a:ext cx="3962400" cy="13539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09630" latinLnBrk="0">
                    <a:lnSpc>
                      <a:spcPct val="150000"/>
                    </a:lnSpc>
                    <a:spcBef>
                      <a:spcPct val="0"/>
                    </a:spcBef>
                    <a:defRPr/>
                  </a:pPr>
                  <a:r>
                    <a:rPr lang="ko-KR" altLang="en-US" sz="1733" b="1" dirty="0">
                      <a:solidFill>
                        <a:schemeClr val="accent6"/>
                      </a:solidFill>
                      <a:latin typeface="함초롬바탕"/>
                      <a:ea typeface="함초롬바탕"/>
                      <a:cs typeface="함초롬바탕"/>
                    </a:rPr>
                    <a:t>리뷰</a:t>
                  </a:r>
                </a:p>
                <a:p>
                  <a:pPr defTabSz="609630" latinLnBrk="0">
                    <a:spcBef>
                      <a:spcPct val="0"/>
                    </a:spcBef>
                    <a:defRPr/>
                  </a:pPr>
                  <a:r>
                    <a:rPr lang="ko-KR" altLang="en-US" sz="1333" u="sng" dirty="0">
                      <a:solidFill>
                        <a:srgbClr val="BFBFBF"/>
                      </a:solidFill>
                      <a:latin typeface="함초롬바탕"/>
                      <a:ea typeface="함초롬바탕"/>
                      <a:cs typeface="함초롬바탕"/>
                    </a:rPr>
                    <a:t>리뷰번호</a:t>
                  </a:r>
                  <a:r>
                    <a:rPr lang="en-US" altLang="ko-KR" sz="1333" dirty="0">
                      <a:solidFill>
                        <a:srgbClr val="BFBFBF"/>
                      </a:solidFill>
                      <a:latin typeface="함초롬바탕"/>
                      <a:ea typeface="함초롬바탕"/>
                      <a:cs typeface="함초롬바탕"/>
                    </a:rPr>
                    <a:t>, </a:t>
                  </a:r>
                  <a:r>
                    <a:rPr lang="ko-KR" altLang="en-US" sz="1333" dirty="0">
                      <a:solidFill>
                        <a:srgbClr val="BFBFBF"/>
                      </a:solidFill>
                      <a:latin typeface="함초롬바탕"/>
                      <a:ea typeface="함초롬바탕"/>
                      <a:cs typeface="함초롬바탕"/>
                    </a:rPr>
                    <a:t>리뷰내용</a:t>
                  </a:r>
                  <a:r>
                    <a:rPr lang="en-US" altLang="ko-KR" sz="1333" dirty="0">
                      <a:solidFill>
                        <a:srgbClr val="BFBFBF"/>
                      </a:solidFill>
                      <a:latin typeface="함초롬바탕"/>
                      <a:ea typeface="함초롬바탕"/>
                      <a:cs typeface="함초롬바탕"/>
                    </a:rPr>
                    <a:t>, </a:t>
                  </a:r>
                  <a:r>
                    <a:rPr lang="ko-KR" altLang="en-US" sz="1333" dirty="0">
                      <a:solidFill>
                        <a:srgbClr val="BFBFBF"/>
                      </a:solidFill>
                      <a:latin typeface="함초롬바탕"/>
                      <a:ea typeface="함초롬바탕"/>
                      <a:cs typeface="함초롬바탕"/>
                    </a:rPr>
                    <a:t>작성일자</a:t>
                  </a:r>
                  <a:r>
                    <a:rPr lang="en-US" altLang="ko-KR" sz="1333" dirty="0">
                      <a:solidFill>
                        <a:srgbClr val="BFBFBF"/>
                      </a:solidFill>
                      <a:latin typeface="함초롬바탕"/>
                      <a:ea typeface="함초롬바탕"/>
                      <a:cs typeface="함초롬바탕"/>
                    </a:rPr>
                    <a:t>, </a:t>
                  </a:r>
                  <a:r>
                    <a:rPr lang="ko-KR" altLang="en-US" sz="1333" dirty="0">
                      <a:solidFill>
                        <a:srgbClr val="BFBFBF"/>
                      </a:solidFill>
                      <a:latin typeface="함초롬바탕"/>
                      <a:ea typeface="함초롬바탕"/>
                      <a:cs typeface="함초롬바탕"/>
                    </a:rPr>
                    <a:t>평점</a:t>
                  </a:r>
                  <a:r>
                    <a:rPr lang="en-US" altLang="ko-KR" sz="1333" dirty="0">
                      <a:solidFill>
                        <a:srgbClr val="BFBFBF"/>
                      </a:solidFill>
                      <a:latin typeface="함초롬바탕"/>
                      <a:ea typeface="함초롬바탕"/>
                      <a:cs typeface="함초롬바탕"/>
                    </a:rPr>
                    <a:t>,</a:t>
                  </a:r>
                  <a:r>
                    <a:rPr lang="ko-KR" altLang="en-US" sz="1333" dirty="0">
                      <a:solidFill>
                        <a:srgbClr val="BFBFBF"/>
                      </a:solidFill>
                      <a:latin typeface="함초롬바탕"/>
                      <a:ea typeface="함초롬바탕"/>
                      <a:cs typeface="함초롬바탕"/>
                    </a:rPr>
                    <a:t> 예약번호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41C094-E324-8083-7065-4E5C06AAF4ED}"/>
                  </a:ext>
                </a:extLst>
              </p:cNvPr>
              <p:cNvSpPr txBox="1"/>
              <p:nvPr/>
            </p:nvSpPr>
            <p:spPr>
              <a:xfrm>
                <a:off x="2641600" y="4094318"/>
                <a:ext cx="2387600" cy="902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09630" latinLnBrk="0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733" b="1" dirty="0">
                    <a:solidFill>
                      <a:schemeClr val="accent6"/>
                    </a:solidFill>
                    <a:latin typeface="함초롬바탕"/>
                    <a:ea typeface="함초롬바탕"/>
                    <a:cs typeface="함초롬바탕"/>
                  </a:rPr>
                  <a:t>숙소</a:t>
                </a:r>
              </a:p>
              <a:p>
                <a:pPr defTabSz="609630" latinLnBrk="0">
                  <a:spcBef>
                    <a:spcPct val="0"/>
                  </a:spcBef>
                  <a:defRPr/>
                </a:pPr>
                <a:r>
                  <a:rPr lang="ko-KR" altLang="en-US" sz="1333" u="sng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숙소번호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가격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이미지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분류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숙소 정원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 호실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127944-D662-FF25-1A6E-DE8AFF36D2C2}"/>
                  </a:ext>
                </a:extLst>
              </p:cNvPr>
              <p:cNvSpPr txBox="1"/>
              <p:nvPr/>
            </p:nvSpPr>
            <p:spPr>
              <a:xfrm>
                <a:off x="2667000" y="3154218"/>
                <a:ext cx="2641600" cy="902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09630" latinLnBrk="0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733" b="1" dirty="0">
                    <a:solidFill>
                      <a:schemeClr val="accent6"/>
                    </a:solidFill>
                    <a:latin typeface="함초롬바탕"/>
                    <a:ea typeface="함초롬바탕"/>
                    <a:cs typeface="함초롬바탕"/>
                  </a:rPr>
                  <a:t>숙박업체</a:t>
                </a:r>
              </a:p>
              <a:p>
                <a:pPr defTabSz="609630" latinLnBrk="0">
                  <a:spcBef>
                    <a:spcPct val="0"/>
                  </a:spcBef>
                  <a:defRPr/>
                </a:pPr>
                <a:r>
                  <a:rPr lang="ko-KR" altLang="en-US" sz="1333" u="sng" dirty="0" err="1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업체아이디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비밀번호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주소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연락처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 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업체명</a:t>
                </a:r>
                <a:r>
                  <a:rPr lang="en-US" altLang="ko-KR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,</a:t>
                </a:r>
                <a:r>
                  <a:rPr lang="ko-KR" altLang="en-US" sz="1333" dirty="0">
                    <a:solidFill>
                      <a:srgbClr val="BFBFBF"/>
                    </a:solidFill>
                    <a:latin typeface="함초롬바탕"/>
                    <a:ea typeface="함초롬바탕"/>
                    <a:cs typeface="함초롬바탕"/>
                  </a:rPr>
                  <a:t> 사업자번호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72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58E7CCA1-587F-C6E4-C301-6F9E557D8CA0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8EFF1FCC-6EA2-9DBA-3E9A-3CF31584F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개념적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추출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3A19DB-5280-7E28-6ECE-115C6F245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00" y="1905188"/>
            <a:ext cx="2714625" cy="177165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8B1E0B-D7C2-41C9-DF32-8DA0F49A7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900" y="4388449"/>
            <a:ext cx="2676525" cy="196215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44882C-69FF-16C0-7234-98A379F16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6669" y="4446182"/>
            <a:ext cx="2733675" cy="18002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F56AB2-7D2D-ED9B-7085-D32A8D36D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7618" y="1820046"/>
            <a:ext cx="2343150" cy="19145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2621CC-717A-E3D0-6C60-C62A838E1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660" y="3228229"/>
            <a:ext cx="3171825" cy="162877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Object 18">
            <a:extLst>
              <a:ext uri="{FF2B5EF4-FFF2-40B4-BE49-F238E27FC236}">
                <a16:creationId xmlns:a16="http://schemas.microsoft.com/office/drawing/2014/main" id="{6DE770C4-C0A4-FCF6-F7CF-85F03E5E11FF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3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개념적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785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07725E13-026D-9600-8CC9-16AF56810B13}"/>
              </a:ext>
            </a:extLst>
          </p:cNvPr>
          <p:cNvGrpSpPr/>
          <p:nvPr/>
        </p:nvGrpSpPr>
        <p:grpSpPr>
          <a:xfrm>
            <a:off x="0" y="857"/>
            <a:ext cx="12250734" cy="6857143"/>
            <a:chOff x="-538188" y="-742818"/>
            <a:chExt cx="19069388" cy="11028533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7E9D0CD1-3632-04DC-2A3E-15723B864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8188" y="-742818"/>
              <a:ext cx="19069388" cy="110285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4972" y="1122508"/>
            <a:ext cx="7564049" cy="5027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buClr>
                <a:srgbClr val="FFFFFF"/>
              </a:buClr>
              <a:buNone/>
              <a:defRPr/>
            </a:pPr>
            <a:r>
              <a:rPr lang="ko-KR" altLang="en-US" sz="2667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개념적 설계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E·R </a:t>
            </a:r>
            <a:r>
              <a:rPr lang="ko-KR" altLang="en-US" sz="2000" b="1" dirty="0">
                <a:solidFill>
                  <a:schemeClr val="lt1"/>
                </a:solidFill>
                <a:latin typeface="함초롬바탕"/>
                <a:ea typeface="함초롬바탕"/>
                <a:cs typeface="함초롬바탕"/>
              </a:rPr>
              <a:t>다이어그램</a:t>
            </a:r>
            <a:endParaRPr lang="en-US" altLang="ko-KR" sz="2000" b="1" dirty="0">
              <a:solidFill>
                <a:schemeClr val="lt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819" y="565059"/>
            <a:ext cx="8072401" cy="225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867" kern="0" spc="1067">
                <a:solidFill>
                  <a:srgbClr val="B0886A"/>
                </a:solidFill>
                <a:latin typeface="Bebas Neue"/>
                <a:cs typeface="Bebas Neue"/>
              </a:rPr>
              <a:t>EVERYDAY HOTEL PROGRAM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-595330" y="5634968"/>
            <a:ext cx="1960530" cy="10203"/>
            <a:chOff x="-892995" y="8452452"/>
            <a:chExt cx="2940795" cy="15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892995" y="8452452"/>
              <a:ext cx="2940795" cy="15304"/>
            </a:xfrm>
            <a:prstGeom prst="rect">
              <a:avLst/>
            </a:prstGeom>
          </p:spPr>
        </p:pic>
      </p:grpSp>
      <p:sp>
        <p:nvSpPr>
          <p:cNvPr id="1017" name="Object 19"/>
          <p:cNvSpPr txBox="1"/>
          <p:nvPr/>
        </p:nvSpPr>
        <p:spPr>
          <a:xfrm>
            <a:off x="964582" y="736600"/>
            <a:ext cx="10973418" cy="3181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467">
                <a:solidFill>
                  <a:srgbClr val="BFBFBF"/>
                </a:solidFill>
                <a:latin typeface="Verdana"/>
                <a:cs typeface="SpoqaHanSans-Thin"/>
              </a:rPr>
              <a:t>EveryDayHotel Program</a:t>
            </a:r>
          </a:p>
        </p:txBody>
      </p:sp>
      <p:sp>
        <p:nvSpPr>
          <p:cNvPr id="1019" name="Object 16"/>
          <p:cNvSpPr txBox="1"/>
          <p:nvPr/>
        </p:nvSpPr>
        <p:spPr>
          <a:xfrm rot="5400000">
            <a:off x="-1392057" y="3630433"/>
            <a:ext cx="3590611" cy="2358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933">
                <a:solidFill>
                  <a:srgbClr val="B0886A"/>
                </a:solidFill>
                <a:latin typeface="Noto Sans CJK KR Regular"/>
                <a:cs typeface="Noto Sans CJK KR Regular"/>
              </a:rPr>
              <a:t>EVERY DAY HOTEL PROGRAM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2" y="1374295"/>
            <a:ext cx="10492952" cy="5246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19021" y="3641472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ko-KR" altLang="en-US" sz="2000" dirty="0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6810" y="3641472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31572" y="2106729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</a:t>
            </a:r>
            <a:endParaRPr lang="ko-KR" altLang="en-US" sz="2000" dirty="0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rot="18731319">
            <a:off x="3852663" y="2751096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84610" y="5143578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  <a:endParaRPr lang="ko-KR" altLang="en-US" sz="2000" dirty="0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 rot="2700000">
            <a:off x="4125240" y="4603225"/>
            <a:ext cx="37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52017F19-2F71-2885-849B-C48EDA42BE5F}"/>
              </a:ext>
            </a:extLst>
          </p:cNvPr>
          <p:cNvSpPr txBox="1"/>
          <p:nvPr/>
        </p:nvSpPr>
        <p:spPr>
          <a:xfrm>
            <a:off x="-130327" y="176887"/>
            <a:ext cx="202461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3</a:t>
            </a:r>
            <a:r>
              <a:rPr 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. </a:t>
            </a:r>
            <a:r>
              <a:rPr lang="ko-KR" altLang="en-US" sz="2400" dirty="0">
                <a:solidFill>
                  <a:srgbClr val="FFFFFF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함초롬바탕"/>
              </a:rPr>
              <a:t>개념적 설계</a:t>
            </a:r>
            <a:endParaRPr lang="en-US" sz="600" dirty="0">
              <a:latin typeface="Sandoll 삼립호빵체 Basic" panose="00000500000000000000" pitchFamily="50" charset="-127"/>
              <a:ea typeface="Sandoll 삼립호빵체 Basic" panose="00000500000000000000" pitchFamily="50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28484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1907</Words>
  <Application>Microsoft Office PowerPoint</Application>
  <PresentationFormat>와이드스크린</PresentationFormat>
  <Paragraphs>653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50" baseType="lpstr">
      <vt:lpstr>Noto Sans CJK KR Regular</vt:lpstr>
      <vt:lpstr>Sandoll 삼립호빵체 Basic</vt:lpstr>
      <vt:lpstr>나눔고딕</vt:lpstr>
      <vt:lpstr>맑은 고딕</vt:lpstr>
      <vt:lpstr>New Gulim</vt:lpstr>
      <vt:lpstr>카페24 단정해</vt:lpstr>
      <vt:lpstr>카페24 당당해</vt:lpstr>
      <vt:lpstr>티머니 둥근바람 Regular</vt:lpstr>
      <vt:lpstr>한컴 말랑말랑 Bold</vt:lpstr>
      <vt:lpstr>함초롬바탕</vt:lpstr>
      <vt:lpstr>Arial</vt:lpstr>
      <vt:lpstr>Bahnschrift SemiBold SemiConden</vt:lpstr>
      <vt:lpstr>Bebas Neue</vt:lpstr>
      <vt:lpstr>Calibri</vt:lpstr>
      <vt:lpstr>MV Boli</vt:lpstr>
      <vt:lpstr>Segoe Script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송수영</dc:creator>
  <cp:lastModifiedBy>송수영</cp:lastModifiedBy>
  <cp:revision>116</cp:revision>
  <dcterms:created xsi:type="dcterms:W3CDTF">2022-05-27T01:07:00Z</dcterms:created>
  <dcterms:modified xsi:type="dcterms:W3CDTF">2022-06-20T01:21:27Z</dcterms:modified>
</cp:coreProperties>
</file>